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69" r:id="rId14"/>
    <p:sldId id="270" r:id="rId15"/>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g>
</file>

<file path=ppt/media/image5.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6955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jpg"/><Relationship Id="rId5" Type="http://schemas.openxmlformats.org/officeDocument/2006/relationships/image" Target="../media/image10.jpeg"/><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664738"/>
            <a:ext cx="5957173" cy="704017"/>
          </a:xfrm>
          <a:prstGeom prst="rect">
            <a:avLst/>
          </a:prstGeom>
          <a:noFill/>
          <a:ln/>
        </p:spPr>
        <p:txBody>
          <a:bodyPr wrap="non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Sports Car Data Analysis</a:t>
            </a:r>
            <a:endParaRPr lang="en-US" sz="4400" dirty="0"/>
          </a:p>
        </p:txBody>
      </p:sp>
      <p:sp>
        <p:nvSpPr>
          <p:cNvPr id="4" name="Text 1"/>
          <p:cNvSpPr/>
          <p:nvPr/>
        </p:nvSpPr>
        <p:spPr>
          <a:xfrm>
            <a:off x="6324124" y="3727728"/>
            <a:ext cx="7468553"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Welcome to our in-depth analysis of the sports car market. We'll dive into key metrics, popular models, performance trends, and more to uncover insights that can help enthusiasts and industry professionals alike.</a:t>
            </a:r>
            <a:endParaRPr lang="en-US" sz="1850" dirty="0"/>
          </a:p>
        </p:txBody>
      </p:sp>
      <p:sp>
        <p:nvSpPr>
          <p:cNvPr id="7" name="Text 4"/>
          <p:cNvSpPr/>
          <p:nvPr/>
        </p:nvSpPr>
        <p:spPr>
          <a:xfrm>
            <a:off x="6826687" y="5146000"/>
            <a:ext cx="2362438" cy="418862"/>
          </a:xfrm>
          <a:prstGeom prst="rect">
            <a:avLst/>
          </a:prstGeom>
          <a:noFill/>
          <a:ln/>
        </p:spPr>
        <p:txBody>
          <a:bodyPr wrap="none" lIns="0" tIns="0" rIns="0" bIns="0" rtlCol="0" anchor="t"/>
          <a:lstStyle/>
          <a:p>
            <a:pPr marL="0" indent="0" algn="l">
              <a:lnSpc>
                <a:spcPts val="3250"/>
              </a:lnSpc>
              <a:buNone/>
            </a:pPr>
            <a:endParaRPr lang="en-US" sz="2350" dirty="0"/>
          </a:p>
        </p:txBody>
      </p:sp>
      <p:graphicFrame>
        <p:nvGraphicFramePr>
          <p:cNvPr id="8" name="Table 7">
            <a:extLst>
              <a:ext uri="{FF2B5EF4-FFF2-40B4-BE49-F238E27FC236}">
                <a16:creationId xmlns:a16="http://schemas.microsoft.com/office/drawing/2014/main" id="{D2C12772-2069-970A-B4AC-9186CD758869}"/>
              </a:ext>
            </a:extLst>
          </p:cNvPr>
          <p:cNvGraphicFramePr>
            <a:graphicFrameLocks noGrp="1"/>
          </p:cNvGraphicFramePr>
          <p:nvPr>
            <p:extLst>
              <p:ext uri="{D42A27DB-BD31-4B8C-83A1-F6EECF244321}">
                <p14:modId xmlns:p14="http://schemas.microsoft.com/office/powerpoint/2010/main" val="580029108"/>
              </p:ext>
            </p:extLst>
          </p:nvPr>
        </p:nvGraphicFramePr>
        <p:xfrm>
          <a:off x="10808082" y="7757903"/>
          <a:ext cx="3822318" cy="370840"/>
        </p:xfrm>
        <a:graphic>
          <a:graphicData uri="http://schemas.openxmlformats.org/drawingml/2006/table">
            <a:tbl>
              <a:tblPr firstRow="1" bandRow="1">
                <a:tableStyleId>{5C22544A-7EE6-4342-B048-85BDC9FD1C3A}</a:tableStyleId>
              </a:tblPr>
              <a:tblGrid>
                <a:gridCol w="1911159">
                  <a:extLst>
                    <a:ext uri="{9D8B030D-6E8A-4147-A177-3AD203B41FA5}">
                      <a16:colId xmlns:a16="http://schemas.microsoft.com/office/drawing/2014/main" val="1915651993"/>
                    </a:ext>
                  </a:extLst>
                </a:gridCol>
                <a:gridCol w="1911159">
                  <a:extLst>
                    <a:ext uri="{9D8B030D-6E8A-4147-A177-3AD203B41FA5}">
                      <a16:colId xmlns:a16="http://schemas.microsoft.com/office/drawing/2014/main" val="720604942"/>
                    </a:ext>
                  </a:extLst>
                </a:gridCol>
              </a:tblGrid>
              <a:tr h="370840">
                <a:tc>
                  <a:txBody>
                    <a:bodyPr/>
                    <a:lstStyle/>
                    <a:p>
                      <a:endParaRPr lang="en-IN" dirty="0"/>
                    </a:p>
                  </a:txBody>
                  <a:tcPr>
                    <a:solidFill>
                      <a:schemeClr val="bg1"/>
                    </a:solidFill>
                  </a:tcPr>
                </a:tc>
                <a:tc>
                  <a:txBody>
                    <a:bodyPr/>
                    <a:lstStyle/>
                    <a:p>
                      <a:endParaRPr lang="en-IN" dirty="0"/>
                    </a:p>
                  </a:txBody>
                  <a:tcPr>
                    <a:solidFill>
                      <a:schemeClr val="bg1"/>
                    </a:solidFill>
                  </a:tcPr>
                </a:tc>
                <a:extLst>
                  <a:ext uri="{0D108BD9-81ED-4DB2-BD59-A6C34878D82A}">
                    <a16:rowId xmlns:a16="http://schemas.microsoft.com/office/drawing/2014/main" val="252699915"/>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451387" y="-304404"/>
            <a:ext cx="2193165" cy="1652386"/>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69969" y="506575"/>
            <a:ext cx="774441" cy="77444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2052178" y="786168"/>
            <a:ext cx="824966" cy="82496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227971" y="0"/>
            <a:ext cx="3402429" cy="1777004"/>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571612" y="7338601"/>
            <a:ext cx="1793416" cy="8909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C17762C-B1E4-7369-87DD-44652B42DC1D}"/>
              </a:ext>
            </a:extLst>
          </p:cNvPr>
          <p:cNvPicPr>
            <a:picLocks noChangeAspect="1"/>
          </p:cNvPicPr>
          <p:nvPr/>
        </p:nvPicPr>
        <p:blipFill>
          <a:blip r:embed="rId2"/>
          <a:stretch>
            <a:fillRect/>
          </a:stretch>
        </p:blipFill>
        <p:spPr>
          <a:xfrm>
            <a:off x="1372729" y="772160"/>
            <a:ext cx="11884940" cy="6685278"/>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124896" y="7743771"/>
            <a:ext cx="977883" cy="48582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050F8FB1-63ED-98CF-35CD-1AB0FDB80044}"/>
              </a:ext>
            </a:extLst>
          </p:cNvPr>
          <p:cNvGraphicFramePr>
            <a:graphicFrameLocks noGrp="1"/>
          </p:cNvGraphicFramePr>
          <p:nvPr>
            <p:extLst>
              <p:ext uri="{D42A27DB-BD31-4B8C-83A1-F6EECF244321}">
                <p14:modId xmlns:p14="http://schemas.microsoft.com/office/powerpoint/2010/main" val="3906230234"/>
              </p:ext>
            </p:extLst>
          </p:nvPr>
        </p:nvGraphicFramePr>
        <p:xfrm>
          <a:off x="1372729" y="183938"/>
          <a:ext cx="9753600" cy="370840"/>
        </p:xfrm>
        <a:graphic>
          <a:graphicData uri="http://schemas.openxmlformats.org/drawingml/2006/table">
            <a:tbl>
              <a:tblPr firstRow="1" bandRow="1">
                <a:tableStyleId>{5C22544A-7EE6-4342-B048-85BDC9FD1C3A}</a:tableStyleId>
              </a:tblPr>
              <a:tblGrid>
                <a:gridCol w="9753600">
                  <a:extLst>
                    <a:ext uri="{9D8B030D-6E8A-4147-A177-3AD203B41FA5}">
                      <a16:colId xmlns:a16="http://schemas.microsoft.com/office/drawing/2014/main" val="2734897427"/>
                    </a:ext>
                  </a:extLst>
                </a:gridCol>
              </a:tblGrid>
              <a:tr h="370840">
                <a:tc>
                  <a:txBody>
                    <a:bodyPr/>
                    <a:lstStyle/>
                    <a:p>
                      <a:r>
                        <a:rPr lang="en-US" sz="1800" b="1" kern="1200" dirty="0">
                          <a:solidFill>
                            <a:schemeClr val="lt1"/>
                          </a:solidFill>
                          <a:effectLst/>
                          <a:latin typeface="+mn-lt"/>
                          <a:ea typeface="+mn-ea"/>
                          <a:cs typeface="+mn-cs"/>
                        </a:rPr>
                        <a:t>Cars </a:t>
                      </a:r>
                      <a:r>
                        <a:rPr lang="en-US" sz="1800" b="1" kern="1200" dirty="0" err="1">
                          <a:solidFill>
                            <a:schemeClr val="lt1"/>
                          </a:solidFill>
                          <a:effectLst/>
                          <a:latin typeface="+mn-lt"/>
                          <a:ea typeface="+mn-ea"/>
                          <a:cs typeface="+mn-cs"/>
                        </a:rPr>
                        <a:t>HorsePower</a:t>
                      </a:r>
                      <a:r>
                        <a:rPr lang="en-US" sz="1800" b="1" kern="1200" dirty="0">
                          <a:solidFill>
                            <a:schemeClr val="lt1"/>
                          </a:solidFill>
                          <a:effectLst/>
                          <a:latin typeface="+mn-lt"/>
                          <a:ea typeface="+mn-ea"/>
                          <a:cs typeface="+mn-cs"/>
                        </a:rPr>
                        <a:t> of Different models </a:t>
                      </a:r>
                      <a:endParaRPr lang="en-IN" dirty="0"/>
                    </a:p>
                  </a:txBody>
                  <a:tcPr>
                    <a:solidFill>
                      <a:schemeClr val="tx1"/>
                    </a:solidFill>
                  </a:tcPr>
                </a:tc>
                <a:extLst>
                  <a:ext uri="{0D108BD9-81ED-4DB2-BD59-A6C34878D82A}">
                    <a16:rowId xmlns:a16="http://schemas.microsoft.com/office/drawing/2014/main" val="3681166986"/>
                  </a:ext>
                </a:extLst>
              </a:tr>
            </a:tbl>
          </a:graphicData>
        </a:graphic>
      </p:graphicFrame>
    </p:spTree>
    <p:extLst>
      <p:ext uri="{BB962C8B-B14F-4D97-AF65-F5344CB8AC3E}">
        <p14:creationId xmlns:p14="http://schemas.microsoft.com/office/powerpoint/2010/main" val="2078539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451387" y="-304404"/>
            <a:ext cx="2193165" cy="1652386"/>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69969" y="506575"/>
            <a:ext cx="774441" cy="77444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2052178" y="786168"/>
            <a:ext cx="824966" cy="82496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227971" y="0"/>
            <a:ext cx="3402429" cy="1777004"/>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571612" y="7338601"/>
            <a:ext cx="1793416" cy="8909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04143F4B-0062-DEDB-29BF-A57AF184AD36}"/>
              </a:ext>
            </a:extLst>
          </p:cNvPr>
          <p:cNvPicPr>
            <a:picLocks noChangeAspect="1"/>
          </p:cNvPicPr>
          <p:nvPr/>
        </p:nvPicPr>
        <p:blipFill>
          <a:blip r:embed="rId2"/>
          <a:stretch>
            <a:fillRect/>
          </a:stretch>
        </p:blipFill>
        <p:spPr>
          <a:xfrm>
            <a:off x="1372729" y="772160"/>
            <a:ext cx="11884940" cy="6685278"/>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124896" y="7743771"/>
            <a:ext cx="977883" cy="48582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BA6F3D0B-C9BA-B13C-A2B4-3D16AA93D873}"/>
              </a:ext>
            </a:extLst>
          </p:cNvPr>
          <p:cNvGraphicFramePr>
            <a:graphicFrameLocks noGrp="1"/>
          </p:cNvGraphicFramePr>
          <p:nvPr>
            <p:extLst>
              <p:ext uri="{D42A27DB-BD31-4B8C-83A1-F6EECF244321}">
                <p14:modId xmlns:p14="http://schemas.microsoft.com/office/powerpoint/2010/main" val="2972988197"/>
              </p:ext>
            </p:extLst>
          </p:nvPr>
        </p:nvGraphicFramePr>
        <p:xfrm>
          <a:off x="1372729" y="200660"/>
          <a:ext cx="9753600" cy="370840"/>
        </p:xfrm>
        <a:graphic>
          <a:graphicData uri="http://schemas.openxmlformats.org/drawingml/2006/table">
            <a:tbl>
              <a:tblPr firstRow="1" bandRow="1">
                <a:tableStyleId>{5C22544A-7EE6-4342-B048-85BDC9FD1C3A}</a:tableStyleId>
              </a:tblPr>
              <a:tblGrid>
                <a:gridCol w="9753600">
                  <a:extLst>
                    <a:ext uri="{9D8B030D-6E8A-4147-A177-3AD203B41FA5}">
                      <a16:colId xmlns:a16="http://schemas.microsoft.com/office/drawing/2014/main" val="625049404"/>
                    </a:ext>
                  </a:extLst>
                </a:gridCol>
              </a:tblGrid>
              <a:tr h="370840">
                <a:tc>
                  <a:txBody>
                    <a:bodyPr/>
                    <a:lstStyle/>
                    <a:p>
                      <a:r>
                        <a:rPr lang="en-US" sz="1800" b="1" kern="1200" dirty="0">
                          <a:solidFill>
                            <a:schemeClr val="lt1"/>
                          </a:solidFill>
                          <a:effectLst/>
                          <a:latin typeface="+mn-lt"/>
                          <a:ea typeface="+mn-ea"/>
                          <a:cs typeface="+mn-cs"/>
                        </a:rPr>
                        <a:t>Engine Size in order to </a:t>
                      </a:r>
                      <a:r>
                        <a:rPr lang="en-US" sz="1800" b="1" kern="1200" dirty="0" err="1">
                          <a:solidFill>
                            <a:schemeClr val="lt1"/>
                          </a:solidFill>
                          <a:effectLst/>
                          <a:latin typeface="+mn-lt"/>
                          <a:ea typeface="+mn-ea"/>
                          <a:cs typeface="+mn-cs"/>
                        </a:rPr>
                        <a:t>HorsePower</a:t>
                      </a:r>
                      <a:endParaRPr lang="en-IN" dirty="0"/>
                    </a:p>
                  </a:txBody>
                  <a:tcPr>
                    <a:solidFill>
                      <a:schemeClr val="tx1"/>
                    </a:solidFill>
                  </a:tcPr>
                </a:tc>
                <a:extLst>
                  <a:ext uri="{0D108BD9-81ED-4DB2-BD59-A6C34878D82A}">
                    <a16:rowId xmlns:a16="http://schemas.microsoft.com/office/drawing/2014/main" val="3950936304"/>
                  </a:ext>
                </a:extLst>
              </a:tr>
            </a:tbl>
          </a:graphicData>
        </a:graphic>
      </p:graphicFrame>
    </p:spTree>
    <p:extLst>
      <p:ext uri="{BB962C8B-B14F-4D97-AF65-F5344CB8AC3E}">
        <p14:creationId xmlns:p14="http://schemas.microsoft.com/office/powerpoint/2010/main" val="28448670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451387" y="-304404"/>
            <a:ext cx="2193165" cy="1652386"/>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69969" y="506575"/>
            <a:ext cx="774441" cy="77444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2052178" y="786168"/>
            <a:ext cx="824966" cy="82496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227971" y="0"/>
            <a:ext cx="3402429" cy="1777004"/>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571612" y="7338601"/>
            <a:ext cx="1793416" cy="8909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53C7F6DB-865C-C656-589A-A30D6937C3C5}"/>
              </a:ext>
            </a:extLst>
          </p:cNvPr>
          <p:cNvPicPr>
            <a:picLocks noChangeAspect="1"/>
          </p:cNvPicPr>
          <p:nvPr/>
        </p:nvPicPr>
        <p:blipFill>
          <a:blip r:embed="rId2"/>
          <a:stretch>
            <a:fillRect/>
          </a:stretch>
        </p:blipFill>
        <p:spPr>
          <a:xfrm>
            <a:off x="1372729" y="772160"/>
            <a:ext cx="11884940" cy="6685278"/>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124896" y="7743771"/>
            <a:ext cx="977883" cy="48582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F4080189-22F3-82FC-5CD3-5B2915FE0212}"/>
              </a:ext>
            </a:extLst>
          </p:cNvPr>
          <p:cNvGraphicFramePr>
            <a:graphicFrameLocks noGrp="1"/>
          </p:cNvGraphicFramePr>
          <p:nvPr>
            <p:extLst>
              <p:ext uri="{D42A27DB-BD31-4B8C-83A1-F6EECF244321}">
                <p14:modId xmlns:p14="http://schemas.microsoft.com/office/powerpoint/2010/main" val="209314885"/>
              </p:ext>
            </p:extLst>
          </p:nvPr>
        </p:nvGraphicFramePr>
        <p:xfrm>
          <a:off x="1372729" y="244471"/>
          <a:ext cx="9753600" cy="370840"/>
        </p:xfrm>
        <a:graphic>
          <a:graphicData uri="http://schemas.openxmlformats.org/drawingml/2006/table">
            <a:tbl>
              <a:tblPr firstRow="1" bandRow="1">
                <a:tableStyleId>{5C22544A-7EE6-4342-B048-85BDC9FD1C3A}</a:tableStyleId>
              </a:tblPr>
              <a:tblGrid>
                <a:gridCol w="9753600">
                  <a:extLst>
                    <a:ext uri="{9D8B030D-6E8A-4147-A177-3AD203B41FA5}">
                      <a16:colId xmlns:a16="http://schemas.microsoft.com/office/drawing/2014/main" val="2719861889"/>
                    </a:ext>
                  </a:extLst>
                </a:gridCol>
              </a:tblGrid>
              <a:tr h="370840">
                <a:tc>
                  <a:txBody>
                    <a:bodyPr/>
                    <a:lstStyle/>
                    <a:p>
                      <a:r>
                        <a:rPr lang="en-US" sz="1800" b="1" kern="1200" dirty="0">
                          <a:solidFill>
                            <a:schemeClr val="lt1"/>
                          </a:solidFill>
                          <a:effectLst/>
                          <a:latin typeface="+mn-lt"/>
                          <a:ea typeface="+mn-ea"/>
                          <a:cs typeface="+mn-cs"/>
                        </a:rPr>
                        <a:t>Cars with Number of Doors</a:t>
                      </a:r>
                      <a:endParaRPr lang="en-IN" dirty="0"/>
                    </a:p>
                  </a:txBody>
                  <a:tcPr>
                    <a:solidFill>
                      <a:schemeClr val="tx1"/>
                    </a:solidFill>
                  </a:tcPr>
                </a:tc>
                <a:extLst>
                  <a:ext uri="{0D108BD9-81ED-4DB2-BD59-A6C34878D82A}">
                    <a16:rowId xmlns:a16="http://schemas.microsoft.com/office/drawing/2014/main" val="1878034747"/>
                  </a:ext>
                </a:extLst>
              </a:tr>
            </a:tbl>
          </a:graphicData>
        </a:graphic>
      </p:graphicFrame>
    </p:spTree>
    <p:extLst>
      <p:ext uri="{BB962C8B-B14F-4D97-AF65-F5344CB8AC3E}">
        <p14:creationId xmlns:p14="http://schemas.microsoft.com/office/powerpoint/2010/main" val="1575608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451387" y="-304404"/>
            <a:ext cx="2193165" cy="1652386"/>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69969" y="506575"/>
            <a:ext cx="774441" cy="77444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2052178" y="786168"/>
            <a:ext cx="824966" cy="82496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227971" y="0"/>
            <a:ext cx="3402429" cy="1777004"/>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571612" y="7338601"/>
            <a:ext cx="1793416" cy="8909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FFA86596-9540-545B-9453-8EA134287C98}"/>
              </a:ext>
            </a:extLst>
          </p:cNvPr>
          <p:cNvPicPr>
            <a:picLocks noChangeAspect="1"/>
          </p:cNvPicPr>
          <p:nvPr/>
        </p:nvPicPr>
        <p:blipFill>
          <a:blip r:embed="rId2"/>
          <a:stretch>
            <a:fillRect/>
          </a:stretch>
        </p:blipFill>
        <p:spPr>
          <a:xfrm>
            <a:off x="1372729" y="772160"/>
            <a:ext cx="11884940" cy="6685278"/>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124896" y="7743771"/>
            <a:ext cx="977883" cy="48582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A36D2EB0-DFA5-AB3F-3E1E-F4C3AC088E07}"/>
              </a:ext>
            </a:extLst>
          </p:cNvPr>
          <p:cNvGraphicFramePr>
            <a:graphicFrameLocks noGrp="1"/>
          </p:cNvGraphicFramePr>
          <p:nvPr>
            <p:extLst>
              <p:ext uri="{D42A27DB-BD31-4B8C-83A1-F6EECF244321}">
                <p14:modId xmlns:p14="http://schemas.microsoft.com/office/powerpoint/2010/main" val="2662713925"/>
              </p:ext>
            </p:extLst>
          </p:nvPr>
        </p:nvGraphicFramePr>
        <p:xfrm>
          <a:off x="1372729" y="150949"/>
          <a:ext cx="9753600" cy="370840"/>
        </p:xfrm>
        <a:graphic>
          <a:graphicData uri="http://schemas.openxmlformats.org/drawingml/2006/table">
            <a:tbl>
              <a:tblPr firstRow="1" bandRow="1">
                <a:tableStyleId>{5C22544A-7EE6-4342-B048-85BDC9FD1C3A}</a:tableStyleId>
              </a:tblPr>
              <a:tblGrid>
                <a:gridCol w="9753600">
                  <a:extLst>
                    <a:ext uri="{9D8B030D-6E8A-4147-A177-3AD203B41FA5}">
                      <a16:colId xmlns:a16="http://schemas.microsoft.com/office/drawing/2014/main" val="2258275542"/>
                    </a:ext>
                  </a:extLst>
                </a:gridCol>
              </a:tblGrid>
              <a:tr h="370840">
                <a:tc>
                  <a:txBody>
                    <a:bodyPr/>
                    <a:lstStyle/>
                    <a:p>
                      <a:r>
                        <a:rPr lang="en-US" sz="1800" b="1" kern="1200" dirty="0">
                          <a:solidFill>
                            <a:schemeClr val="lt1"/>
                          </a:solidFill>
                          <a:effectLst/>
                          <a:latin typeface="+mn-lt"/>
                          <a:ea typeface="+mn-ea"/>
                          <a:cs typeface="+mn-cs"/>
                        </a:rPr>
                        <a:t>Showing Car Model are of which Year</a:t>
                      </a:r>
                      <a:endParaRPr lang="en-IN" dirty="0"/>
                    </a:p>
                  </a:txBody>
                  <a:tcPr>
                    <a:solidFill>
                      <a:schemeClr val="tx1"/>
                    </a:solidFill>
                  </a:tcPr>
                </a:tc>
                <a:extLst>
                  <a:ext uri="{0D108BD9-81ED-4DB2-BD59-A6C34878D82A}">
                    <a16:rowId xmlns:a16="http://schemas.microsoft.com/office/drawing/2014/main" val="2558958074"/>
                  </a:ext>
                </a:extLst>
              </a:tr>
            </a:tbl>
          </a:graphicData>
        </a:graphic>
      </p:graphicFrame>
    </p:spTree>
    <p:extLst>
      <p:ext uri="{BB962C8B-B14F-4D97-AF65-F5344CB8AC3E}">
        <p14:creationId xmlns:p14="http://schemas.microsoft.com/office/powerpoint/2010/main" val="1387445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451387" y="-304404"/>
            <a:ext cx="2193165" cy="1652386"/>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69969" y="506575"/>
            <a:ext cx="774441" cy="77444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2052178" y="786168"/>
            <a:ext cx="824966" cy="82496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227971" y="0"/>
            <a:ext cx="3402429" cy="1777004"/>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571612" y="7338601"/>
            <a:ext cx="1793416" cy="8909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A2942E8F-B0A1-132A-21E7-839B8AF0A412}"/>
              </a:ext>
            </a:extLst>
          </p:cNvPr>
          <p:cNvPicPr>
            <a:picLocks noChangeAspect="1"/>
          </p:cNvPicPr>
          <p:nvPr/>
        </p:nvPicPr>
        <p:blipFill>
          <a:blip r:embed="rId2"/>
          <a:stretch>
            <a:fillRect/>
          </a:stretch>
        </p:blipFill>
        <p:spPr>
          <a:xfrm>
            <a:off x="1372729" y="772160"/>
            <a:ext cx="11884940" cy="6685278"/>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124896" y="7743771"/>
            <a:ext cx="977883" cy="48582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90F6546B-8F91-C9A2-A5BB-7618B32F8653}"/>
              </a:ext>
            </a:extLst>
          </p:cNvPr>
          <p:cNvGraphicFramePr>
            <a:graphicFrameLocks noGrp="1"/>
          </p:cNvGraphicFramePr>
          <p:nvPr>
            <p:extLst>
              <p:ext uri="{D42A27DB-BD31-4B8C-83A1-F6EECF244321}">
                <p14:modId xmlns:p14="http://schemas.microsoft.com/office/powerpoint/2010/main" val="121508260"/>
              </p:ext>
            </p:extLst>
          </p:nvPr>
        </p:nvGraphicFramePr>
        <p:xfrm>
          <a:off x="1372729" y="244471"/>
          <a:ext cx="9753600" cy="370840"/>
        </p:xfrm>
        <a:graphic>
          <a:graphicData uri="http://schemas.openxmlformats.org/drawingml/2006/table">
            <a:tbl>
              <a:tblPr firstRow="1" bandRow="1">
                <a:tableStyleId>{5C22544A-7EE6-4342-B048-85BDC9FD1C3A}</a:tableStyleId>
              </a:tblPr>
              <a:tblGrid>
                <a:gridCol w="9753600">
                  <a:extLst>
                    <a:ext uri="{9D8B030D-6E8A-4147-A177-3AD203B41FA5}">
                      <a16:colId xmlns:a16="http://schemas.microsoft.com/office/drawing/2014/main" val="2254059049"/>
                    </a:ext>
                  </a:extLst>
                </a:gridCol>
              </a:tblGrid>
              <a:tr h="370840">
                <a:tc>
                  <a:txBody>
                    <a:bodyPr/>
                    <a:lstStyle/>
                    <a:p>
                      <a:r>
                        <a:rPr lang="en-US" sz="1800" b="1" kern="1200" dirty="0">
                          <a:solidFill>
                            <a:schemeClr val="lt1"/>
                          </a:solidFill>
                          <a:effectLst/>
                          <a:latin typeface="+mn-lt"/>
                          <a:ea typeface="+mn-ea"/>
                          <a:cs typeface="+mn-cs"/>
                        </a:rPr>
                        <a:t>Engine with Production Year and No of doors</a:t>
                      </a:r>
                      <a:endParaRPr lang="en-IN" dirty="0"/>
                    </a:p>
                  </a:txBody>
                  <a:tcPr>
                    <a:solidFill>
                      <a:schemeClr val="tx1"/>
                    </a:solidFill>
                  </a:tcPr>
                </a:tc>
                <a:extLst>
                  <a:ext uri="{0D108BD9-81ED-4DB2-BD59-A6C34878D82A}">
                    <a16:rowId xmlns:a16="http://schemas.microsoft.com/office/drawing/2014/main" val="4215253016"/>
                  </a:ext>
                </a:extLst>
              </a:tr>
            </a:tbl>
          </a:graphicData>
        </a:graphic>
      </p:graphicFrame>
    </p:spTree>
    <p:extLst>
      <p:ext uri="{BB962C8B-B14F-4D97-AF65-F5344CB8AC3E}">
        <p14:creationId xmlns:p14="http://schemas.microsoft.com/office/powerpoint/2010/main" val="2129044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3338774"/>
            <a:ext cx="9879092" cy="704017"/>
          </a:xfrm>
          <a:prstGeom prst="rect">
            <a:avLst/>
          </a:prstGeom>
          <a:noFill/>
          <a:ln/>
        </p:spPr>
        <p:txBody>
          <a:bodyPr wrap="non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Key Metrics: Engine, Performance, Price</a:t>
            </a:r>
            <a:endParaRPr lang="en-US" sz="4400" dirty="0"/>
          </a:p>
        </p:txBody>
      </p:sp>
      <p:sp>
        <p:nvSpPr>
          <p:cNvPr id="3" name="Text 1"/>
          <p:cNvSpPr/>
          <p:nvPr/>
        </p:nvSpPr>
        <p:spPr>
          <a:xfrm>
            <a:off x="837725" y="4613276"/>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Engine Size</a:t>
            </a:r>
            <a:endParaRPr lang="en-US" sz="2200" dirty="0"/>
          </a:p>
        </p:txBody>
      </p:sp>
      <p:sp>
        <p:nvSpPr>
          <p:cNvPr id="4" name="Text 2"/>
          <p:cNvSpPr/>
          <p:nvPr/>
        </p:nvSpPr>
        <p:spPr>
          <a:xfrm>
            <a:off x="837724" y="5204545"/>
            <a:ext cx="3928586"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We'll examine engine displacement across makes and models to understand power output and efficiency.</a:t>
            </a:r>
            <a:endParaRPr lang="en-US" sz="1850" dirty="0"/>
          </a:p>
        </p:txBody>
      </p:sp>
      <p:sp>
        <p:nvSpPr>
          <p:cNvPr id="5" name="Text 3"/>
          <p:cNvSpPr/>
          <p:nvPr/>
        </p:nvSpPr>
        <p:spPr>
          <a:xfrm>
            <a:off x="5357813" y="4613277"/>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Performance</a:t>
            </a:r>
            <a:endParaRPr lang="en-US" sz="2200" dirty="0"/>
          </a:p>
        </p:txBody>
      </p:sp>
      <p:sp>
        <p:nvSpPr>
          <p:cNvPr id="6" name="Text 4"/>
          <p:cNvSpPr/>
          <p:nvPr/>
        </p:nvSpPr>
        <p:spPr>
          <a:xfrm>
            <a:off x="5357813" y="5193394"/>
            <a:ext cx="3928586"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0-60 mph times and horsepower/torque figures provide a window into acceleration and driving dynamics.</a:t>
            </a:r>
            <a:endParaRPr lang="en-US" sz="1850" dirty="0"/>
          </a:p>
        </p:txBody>
      </p:sp>
      <p:sp>
        <p:nvSpPr>
          <p:cNvPr id="7" name="Text 5"/>
          <p:cNvSpPr/>
          <p:nvPr/>
        </p:nvSpPr>
        <p:spPr>
          <a:xfrm>
            <a:off x="9877901" y="4613278"/>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Price</a:t>
            </a:r>
            <a:endParaRPr lang="en-US" sz="2200" dirty="0"/>
          </a:p>
        </p:txBody>
      </p:sp>
      <p:sp>
        <p:nvSpPr>
          <p:cNvPr id="8" name="Text 6"/>
          <p:cNvSpPr/>
          <p:nvPr/>
        </p:nvSpPr>
        <p:spPr>
          <a:xfrm>
            <a:off x="9877901" y="5182240"/>
            <a:ext cx="3928586"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Analyzing the price range of sports cars can reveal market segmentation and value propositions.</a:t>
            </a:r>
            <a:endParaRPr lang="en-US" sz="1850" dirty="0"/>
          </a:p>
        </p:txBody>
      </p:sp>
      <p:graphicFrame>
        <p:nvGraphicFramePr>
          <p:cNvPr id="9" name="Table 8">
            <a:extLst>
              <a:ext uri="{FF2B5EF4-FFF2-40B4-BE49-F238E27FC236}">
                <a16:creationId xmlns:a16="http://schemas.microsoft.com/office/drawing/2014/main" id="{FECED881-5909-1945-28B0-21BE8B5604D0}"/>
              </a:ext>
            </a:extLst>
          </p:cNvPr>
          <p:cNvGraphicFramePr>
            <a:graphicFrameLocks noGrp="1"/>
          </p:cNvGraphicFramePr>
          <p:nvPr>
            <p:extLst>
              <p:ext uri="{D42A27DB-BD31-4B8C-83A1-F6EECF244321}">
                <p14:modId xmlns:p14="http://schemas.microsoft.com/office/powerpoint/2010/main" val="3110228558"/>
              </p:ext>
            </p:extLst>
          </p:nvPr>
        </p:nvGraphicFramePr>
        <p:xfrm>
          <a:off x="12504208" y="7482467"/>
          <a:ext cx="2126192" cy="708721"/>
        </p:xfrm>
        <a:graphic>
          <a:graphicData uri="http://schemas.openxmlformats.org/drawingml/2006/table">
            <a:tbl>
              <a:tblPr firstRow="1" bandRow="1">
                <a:tableStyleId>{5C22544A-7EE6-4342-B048-85BDC9FD1C3A}</a:tableStyleId>
              </a:tblPr>
              <a:tblGrid>
                <a:gridCol w="2126192">
                  <a:extLst>
                    <a:ext uri="{9D8B030D-6E8A-4147-A177-3AD203B41FA5}">
                      <a16:colId xmlns:a16="http://schemas.microsoft.com/office/drawing/2014/main" val="3533629821"/>
                    </a:ext>
                  </a:extLst>
                </a:gridCol>
              </a:tblGrid>
              <a:tr h="708721">
                <a:tc>
                  <a:txBody>
                    <a:bodyPr/>
                    <a:lstStyle/>
                    <a:p>
                      <a:endParaRPr lang="en-IN" dirty="0"/>
                    </a:p>
                  </a:txBody>
                  <a:tcPr>
                    <a:solidFill>
                      <a:schemeClr val="bg1"/>
                    </a:solidFill>
                  </a:tcPr>
                </a:tc>
                <a:extLst>
                  <a:ext uri="{0D108BD9-81ED-4DB2-BD59-A6C34878D82A}">
                    <a16:rowId xmlns:a16="http://schemas.microsoft.com/office/drawing/2014/main" val="1497864546"/>
                  </a:ext>
                </a:extLst>
              </a:tr>
            </a:tbl>
          </a:graphicData>
        </a:graphic>
      </p:graphicFrame>
      <p:pic>
        <p:nvPicPr>
          <p:cNvPr id="11" name="Picture 10" descr="Close-up of a machine&#10;&#10;Description automatically generated">
            <a:extLst>
              <a:ext uri="{FF2B5EF4-FFF2-40B4-BE49-F238E27FC236}">
                <a16:creationId xmlns:a16="http://schemas.microsoft.com/office/drawing/2014/main" id="{B6182F91-0800-9A6E-C98D-0B593C1628EA}"/>
              </a:ext>
            </a:extLst>
          </p:cNvPr>
          <p:cNvPicPr>
            <a:picLocks noChangeAspect="1"/>
          </p:cNvPicPr>
          <p:nvPr/>
        </p:nvPicPr>
        <p:blipFill>
          <a:blip r:embed="rId3"/>
          <a:stretch>
            <a:fillRect/>
          </a:stretch>
        </p:blipFill>
        <p:spPr>
          <a:xfrm>
            <a:off x="936640" y="281457"/>
            <a:ext cx="5943662" cy="2706070"/>
          </a:xfrm>
          <a:prstGeom prst="rect">
            <a:avLst/>
          </a:prstGeom>
        </p:spPr>
      </p:pic>
      <p:pic>
        <p:nvPicPr>
          <p:cNvPr id="13" name="Picture 12" descr="A machine on a stand&#10;&#10;Description automatically generated">
            <a:extLst>
              <a:ext uri="{FF2B5EF4-FFF2-40B4-BE49-F238E27FC236}">
                <a16:creationId xmlns:a16="http://schemas.microsoft.com/office/drawing/2014/main" id="{003A5D25-A8F0-AA0B-C8D1-2EED3C3A7B19}"/>
              </a:ext>
            </a:extLst>
          </p:cNvPr>
          <p:cNvPicPr>
            <a:picLocks noChangeAspect="1"/>
          </p:cNvPicPr>
          <p:nvPr/>
        </p:nvPicPr>
        <p:blipFill>
          <a:blip r:embed="rId4"/>
          <a:stretch>
            <a:fillRect/>
          </a:stretch>
        </p:blipFill>
        <p:spPr>
          <a:xfrm>
            <a:off x="7605132" y="281756"/>
            <a:ext cx="6088628" cy="270577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755928" y="3293626"/>
            <a:ext cx="5081945" cy="635198"/>
          </a:xfrm>
          <a:prstGeom prst="rect">
            <a:avLst/>
          </a:prstGeom>
          <a:noFill/>
          <a:ln/>
        </p:spPr>
        <p:txBody>
          <a:bodyPr wrap="none" lIns="0" tIns="0" rIns="0" bIns="0" rtlCol="0" anchor="t"/>
          <a:lstStyle/>
          <a:p>
            <a:pPr marL="0" indent="0">
              <a:lnSpc>
                <a:spcPts val="5000"/>
              </a:lnSpc>
              <a:buNone/>
            </a:pPr>
            <a:r>
              <a:rPr lang="en-US" sz="4000" kern="0" spc="-80" dirty="0">
                <a:solidFill>
                  <a:srgbClr val="D73AD7"/>
                </a:solidFill>
                <a:latin typeface="Source Serif Pro Semi Bold" pitchFamily="34" charset="0"/>
                <a:ea typeface="Source Serif Pro Semi Bold" pitchFamily="34" charset="-122"/>
                <a:cs typeface="Source Serif Pro Semi Bold" pitchFamily="34" charset="-120"/>
              </a:rPr>
              <a:t>Some Beast Car Making Companies </a:t>
            </a:r>
            <a:endParaRPr lang="en-US" sz="4000" dirty="0"/>
          </a:p>
        </p:txBody>
      </p:sp>
      <p:sp>
        <p:nvSpPr>
          <p:cNvPr id="4" name="Shape 1"/>
          <p:cNvSpPr/>
          <p:nvPr/>
        </p:nvSpPr>
        <p:spPr>
          <a:xfrm>
            <a:off x="755928" y="4252793"/>
            <a:ext cx="6451283" cy="1585317"/>
          </a:xfrm>
          <a:prstGeom prst="roundRect">
            <a:avLst>
              <a:gd name="adj" fmla="val 5722"/>
            </a:avLst>
          </a:prstGeom>
          <a:solidFill>
            <a:srgbClr val="F4D4F7"/>
          </a:solidFill>
          <a:ln w="7620">
            <a:solidFill>
              <a:srgbClr val="DABADD"/>
            </a:solidFill>
            <a:prstDash val="solid"/>
          </a:ln>
        </p:spPr>
        <p:txBody>
          <a:bodyPr/>
          <a:lstStyle/>
          <a:p>
            <a:endParaRPr lang="en-IN"/>
          </a:p>
        </p:txBody>
      </p:sp>
      <p:sp>
        <p:nvSpPr>
          <p:cNvPr id="5" name="Text 2"/>
          <p:cNvSpPr/>
          <p:nvPr/>
        </p:nvSpPr>
        <p:spPr>
          <a:xfrm>
            <a:off x="979527" y="4476393"/>
            <a:ext cx="2540913" cy="317540"/>
          </a:xfrm>
          <a:prstGeom prst="rect">
            <a:avLst/>
          </a:prstGeom>
          <a:noFill/>
          <a:ln/>
        </p:spPr>
        <p:txBody>
          <a:bodyPr wrap="none" lIns="0" tIns="0" rIns="0" bIns="0" rtlCol="0" anchor="t"/>
          <a:lstStyle/>
          <a:p>
            <a:pPr marL="0" indent="0">
              <a:lnSpc>
                <a:spcPts val="2500"/>
              </a:lnSpc>
              <a:buNone/>
            </a:pPr>
            <a:r>
              <a:rPr lang="en-US" sz="2000" kern="0" spc="-40" dirty="0">
                <a:solidFill>
                  <a:srgbClr val="272525"/>
                </a:solidFill>
                <a:latin typeface="Source Serif Pro Semi Bold" pitchFamily="34" charset="0"/>
                <a:ea typeface="Source Serif Pro Semi Bold" pitchFamily="34" charset="-122"/>
              </a:rPr>
              <a:t>Koenigsegg</a:t>
            </a:r>
            <a:endParaRPr lang="en-US" sz="2000" dirty="0"/>
          </a:p>
        </p:txBody>
      </p:sp>
      <p:sp>
        <p:nvSpPr>
          <p:cNvPr id="6" name="Text 3"/>
          <p:cNvSpPr/>
          <p:nvPr/>
        </p:nvSpPr>
        <p:spPr>
          <a:xfrm>
            <a:off x="979527" y="4923472"/>
            <a:ext cx="6004084" cy="691039"/>
          </a:xfrm>
          <a:prstGeom prst="rect">
            <a:avLst/>
          </a:prstGeom>
          <a:noFill/>
          <a:ln/>
        </p:spPr>
        <p:txBody>
          <a:bodyPr wrap="square" lIns="0" tIns="0" rIns="0" bIns="0" rtlCol="0" anchor="t"/>
          <a:lstStyle/>
          <a:p>
            <a:pPr marL="0" indent="0">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Known for their iconic </a:t>
            </a:r>
            <a:r>
              <a:rPr lang="en-US" sz="1700" kern="0" spc="-34" dirty="0" err="1">
                <a:solidFill>
                  <a:srgbClr val="272525"/>
                </a:solidFill>
                <a:latin typeface="Source Sans Pro" pitchFamily="34" charset="0"/>
                <a:ea typeface="Source Sans Pro" pitchFamily="34" charset="-122"/>
                <a:cs typeface="Source Sans Pro" pitchFamily="34" charset="-120"/>
              </a:rPr>
              <a:t>Zesko</a:t>
            </a:r>
            <a:r>
              <a:rPr lang="en-US" sz="1700" kern="0" spc="-34" dirty="0">
                <a:solidFill>
                  <a:srgbClr val="272525"/>
                </a:solidFill>
                <a:latin typeface="Source Sans Pro" pitchFamily="34" charset="0"/>
                <a:ea typeface="Source Sans Pro" pitchFamily="34" charset="-122"/>
                <a:cs typeface="Source Sans Pro" pitchFamily="34" charset="-120"/>
              </a:rPr>
              <a:t> Absolute model and other high-performance Powerful sports cars.</a:t>
            </a:r>
            <a:endParaRPr lang="en-US" sz="1700" dirty="0"/>
          </a:p>
        </p:txBody>
      </p:sp>
      <p:sp>
        <p:nvSpPr>
          <p:cNvPr id="7" name="Shape 4"/>
          <p:cNvSpPr/>
          <p:nvPr/>
        </p:nvSpPr>
        <p:spPr>
          <a:xfrm>
            <a:off x="7423190" y="4252793"/>
            <a:ext cx="6451283" cy="1585317"/>
          </a:xfrm>
          <a:prstGeom prst="roundRect">
            <a:avLst>
              <a:gd name="adj" fmla="val 5722"/>
            </a:avLst>
          </a:prstGeom>
          <a:solidFill>
            <a:srgbClr val="F4D4F7"/>
          </a:solidFill>
          <a:ln w="7620">
            <a:solidFill>
              <a:srgbClr val="DABADD"/>
            </a:solidFill>
            <a:prstDash val="solid"/>
          </a:ln>
        </p:spPr>
        <p:txBody>
          <a:bodyPr/>
          <a:lstStyle/>
          <a:p>
            <a:endParaRPr lang="en-IN"/>
          </a:p>
        </p:txBody>
      </p:sp>
      <p:sp>
        <p:nvSpPr>
          <p:cNvPr id="8" name="Text 5"/>
          <p:cNvSpPr/>
          <p:nvPr/>
        </p:nvSpPr>
        <p:spPr>
          <a:xfrm>
            <a:off x="7646789" y="4476393"/>
            <a:ext cx="2540913" cy="317540"/>
          </a:xfrm>
          <a:prstGeom prst="rect">
            <a:avLst/>
          </a:prstGeom>
          <a:noFill/>
          <a:ln/>
        </p:spPr>
        <p:txBody>
          <a:bodyPr wrap="none" lIns="0" tIns="0" rIns="0" bIns="0" rtlCol="0" anchor="t"/>
          <a:lstStyle/>
          <a:p>
            <a:pPr marL="0" indent="0">
              <a:lnSpc>
                <a:spcPts val="2500"/>
              </a:lnSpc>
              <a:buNone/>
            </a:pPr>
            <a:r>
              <a:rPr lang="en-US" sz="2000" kern="0" spc="-40" dirty="0">
                <a:solidFill>
                  <a:srgbClr val="272525"/>
                </a:solidFill>
                <a:latin typeface="Source Serif Pro Semi Bold" pitchFamily="34" charset="0"/>
                <a:ea typeface="Source Serif Pro Semi Bold" pitchFamily="34" charset="-122"/>
                <a:cs typeface="Source Serif Pro Semi Bold" pitchFamily="34" charset="-120"/>
              </a:rPr>
              <a:t>Ferrari</a:t>
            </a:r>
            <a:endParaRPr lang="en-US" sz="2000" dirty="0"/>
          </a:p>
        </p:txBody>
      </p:sp>
      <p:sp>
        <p:nvSpPr>
          <p:cNvPr id="9" name="Text 6"/>
          <p:cNvSpPr/>
          <p:nvPr/>
        </p:nvSpPr>
        <p:spPr>
          <a:xfrm>
            <a:off x="7646789" y="4923472"/>
            <a:ext cx="6004084" cy="691039"/>
          </a:xfrm>
          <a:prstGeom prst="rect">
            <a:avLst/>
          </a:prstGeom>
          <a:noFill/>
          <a:ln/>
        </p:spPr>
        <p:txBody>
          <a:bodyPr wrap="square" lIns="0" tIns="0" rIns="0" bIns="0" rtlCol="0" anchor="t"/>
          <a:lstStyle/>
          <a:p>
            <a:pPr marL="0" indent="0">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Legendary Italian brand producing some of the most exclusive and powerful sports cars in the world.</a:t>
            </a:r>
            <a:endParaRPr lang="en-US" sz="1700" dirty="0"/>
          </a:p>
        </p:txBody>
      </p:sp>
      <p:sp>
        <p:nvSpPr>
          <p:cNvPr id="10" name="Shape 7"/>
          <p:cNvSpPr/>
          <p:nvPr/>
        </p:nvSpPr>
        <p:spPr>
          <a:xfrm>
            <a:off x="755928" y="6054090"/>
            <a:ext cx="6451283" cy="1585317"/>
          </a:xfrm>
          <a:prstGeom prst="roundRect">
            <a:avLst>
              <a:gd name="adj" fmla="val 5722"/>
            </a:avLst>
          </a:prstGeom>
          <a:solidFill>
            <a:srgbClr val="F4D4F7"/>
          </a:solidFill>
          <a:ln w="7620">
            <a:solidFill>
              <a:srgbClr val="DABADD"/>
            </a:solidFill>
            <a:prstDash val="solid"/>
          </a:ln>
        </p:spPr>
        <p:txBody>
          <a:bodyPr/>
          <a:lstStyle/>
          <a:p>
            <a:endParaRPr lang="en-IN"/>
          </a:p>
        </p:txBody>
      </p:sp>
      <p:sp>
        <p:nvSpPr>
          <p:cNvPr id="11" name="Text 8"/>
          <p:cNvSpPr/>
          <p:nvPr/>
        </p:nvSpPr>
        <p:spPr>
          <a:xfrm>
            <a:off x="979527" y="6277689"/>
            <a:ext cx="2540913" cy="317540"/>
          </a:xfrm>
          <a:prstGeom prst="rect">
            <a:avLst/>
          </a:prstGeom>
          <a:noFill/>
          <a:ln/>
        </p:spPr>
        <p:txBody>
          <a:bodyPr wrap="none" lIns="0" tIns="0" rIns="0" bIns="0" rtlCol="0" anchor="t"/>
          <a:lstStyle/>
          <a:p>
            <a:pPr marL="0" indent="0">
              <a:lnSpc>
                <a:spcPts val="2500"/>
              </a:lnSpc>
              <a:buNone/>
            </a:pPr>
            <a:r>
              <a:rPr lang="en-US" sz="2000" kern="0" spc="-40" dirty="0">
                <a:solidFill>
                  <a:srgbClr val="272525"/>
                </a:solidFill>
                <a:latin typeface="Source Serif Pro Semi Bold" pitchFamily="34" charset="0"/>
                <a:ea typeface="Source Serif Pro Semi Bold" pitchFamily="34" charset="-122"/>
                <a:cs typeface="Source Serif Pro Semi Bold" pitchFamily="34" charset="-120"/>
              </a:rPr>
              <a:t>Chevrolet</a:t>
            </a:r>
            <a:endParaRPr lang="en-US" sz="2000" dirty="0"/>
          </a:p>
        </p:txBody>
      </p:sp>
      <p:sp>
        <p:nvSpPr>
          <p:cNvPr id="12" name="Text 9"/>
          <p:cNvSpPr/>
          <p:nvPr/>
        </p:nvSpPr>
        <p:spPr>
          <a:xfrm>
            <a:off x="979527" y="6724769"/>
            <a:ext cx="6004084" cy="691039"/>
          </a:xfrm>
          <a:prstGeom prst="rect">
            <a:avLst/>
          </a:prstGeom>
          <a:noFill/>
          <a:ln/>
        </p:spPr>
        <p:txBody>
          <a:bodyPr wrap="square" lIns="0" tIns="0" rIns="0" bIns="0" rtlCol="0" anchor="t"/>
          <a:lstStyle/>
          <a:p>
            <a:pPr marL="0" indent="0">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American muscle car stalwart, with the Corvette leading the charge in the sports car segment.</a:t>
            </a:r>
            <a:endParaRPr lang="en-US" sz="1700" dirty="0"/>
          </a:p>
        </p:txBody>
      </p:sp>
      <p:sp>
        <p:nvSpPr>
          <p:cNvPr id="13" name="Shape 10"/>
          <p:cNvSpPr/>
          <p:nvPr/>
        </p:nvSpPr>
        <p:spPr>
          <a:xfrm>
            <a:off x="7423190" y="6054090"/>
            <a:ext cx="6451283" cy="1585317"/>
          </a:xfrm>
          <a:prstGeom prst="roundRect">
            <a:avLst>
              <a:gd name="adj" fmla="val 5722"/>
            </a:avLst>
          </a:prstGeom>
          <a:solidFill>
            <a:srgbClr val="F4D4F7"/>
          </a:solidFill>
          <a:ln w="7620">
            <a:solidFill>
              <a:srgbClr val="DABADD"/>
            </a:solidFill>
            <a:prstDash val="solid"/>
          </a:ln>
        </p:spPr>
        <p:txBody>
          <a:bodyPr/>
          <a:lstStyle/>
          <a:p>
            <a:endParaRPr lang="en-IN"/>
          </a:p>
        </p:txBody>
      </p:sp>
      <p:sp>
        <p:nvSpPr>
          <p:cNvPr id="14" name="Text 11"/>
          <p:cNvSpPr/>
          <p:nvPr/>
        </p:nvSpPr>
        <p:spPr>
          <a:xfrm>
            <a:off x="7646789" y="6277689"/>
            <a:ext cx="2540913" cy="317540"/>
          </a:xfrm>
          <a:prstGeom prst="rect">
            <a:avLst/>
          </a:prstGeom>
          <a:noFill/>
          <a:ln/>
        </p:spPr>
        <p:txBody>
          <a:bodyPr wrap="none" lIns="0" tIns="0" rIns="0" bIns="0" rtlCol="0" anchor="t"/>
          <a:lstStyle/>
          <a:p>
            <a:pPr marL="0" indent="0">
              <a:lnSpc>
                <a:spcPts val="2500"/>
              </a:lnSpc>
              <a:buNone/>
            </a:pPr>
            <a:r>
              <a:rPr lang="en-US" sz="2000" kern="0" spc="-40" dirty="0">
                <a:solidFill>
                  <a:srgbClr val="272525"/>
                </a:solidFill>
                <a:latin typeface="Source Serif Pro Semi Bold" pitchFamily="34" charset="0"/>
                <a:ea typeface="Source Serif Pro Semi Bold" pitchFamily="34" charset="-122"/>
                <a:cs typeface="Source Serif Pro Semi Bold" pitchFamily="34" charset="-120"/>
              </a:rPr>
              <a:t>BMW</a:t>
            </a:r>
            <a:endParaRPr lang="en-US" sz="2000" dirty="0"/>
          </a:p>
        </p:txBody>
      </p:sp>
      <p:sp>
        <p:nvSpPr>
          <p:cNvPr id="15" name="Text 12"/>
          <p:cNvSpPr/>
          <p:nvPr/>
        </p:nvSpPr>
        <p:spPr>
          <a:xfrm>
            <a:off x="7646789" y="6724769"/>
            <a:ext cx="6004084" cy="691039"/>
          </a:xfrm>
          <a:prstGeom prst="rect">
            <a:avLst/>
          </a:prstGeom>
          <a:noFill/>
          <a:ln/>
        </p:spPr>
        <p:txBody>
          <a:bodyPr wrap="square" lIns="0" tIns="0" rIns="0" bIns="0" rtlCol="0" anchor="t"/>
          <a:lstStyle/>
          <a:p>
            <a:pPr marL="0" indent="0">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German automaker famous for their driver-focused sports coupes and convertibles.</a:t>
            </a:r>
            <a:endParaRPr lang="en-US" sz="1700" dirty="0"/>
          </a:p>
        </p:txBody>
      </p:sp>
      <p:pic>
        <p:nvPicPr>
          <p:cNvPr id="17" name="Picture 16" descr="An orange sports car on a road&#10;&#10;Description automatically generated">
            <a:extLst>
              <a:ext uri="{FF2B5EF4-FFF2-40B4-BE49-F238E27FC236}">
                <a16:creationId xmlns:a16="http://schemas.microsoft.com/office/drawing/2014/main" id="{CB2B157F-DC83-B5AB-6EC7-DF8A5A22BD0D}"/>
              </a:ext>
            </a:extLst>
          </p:cNvPr>
          <p:cNvPicPr>
            <a:picLocks noChangeAspect="1"/>
          </p:cNvPicPr>
          <p:nvPr/>
        </p:nvPicPr>
        <p:blipFill>
          <a:blip r:embed="rId3"/>
          <a:stretch>
            <a:fillRect/>
          </a:stretch>
        </p:blipFill>
        <p:spPr>
          <a:xfrm>
            <a:off x="0" y="0"/>
            <a:ext cx="7207211" cy="2969657"/>
          </a:xfrm>
          <a:prstGeom prst="rect">
            <a:avLst/>
          </a:prstGeom>
        </p:spPr>
      </p:pic>
      <p:pic>
        <p:nvPicPr>
          <p:cNvPr id="19" name="Picture 18" descr="A red car parked in a room&#10;&#10;Description automatically generated">
            <a:extLst>
              <a:ext uri="{FF2B5EF4-FFF2-40B4-BE49-F238E27FC236}">
                <a16:creationId xmlns:a16="http://schemas.microsoft.com/office/drawing/2014/main" id="{ED9962D2-F750-3AD8-C358-10EE2CB35822}"/>
              </a:ext>
            </a:extLst>
          </p:cNvPr>
          <p:cNvPicPr>
            <a:picLocks noChangeAspect="1"/>
          </p:cNvPicPr>
          <p:nvPr/>
        </p:nvPicPr>
        <p:blipFill>
          <a:blip r:embed="rId4"/>
          <a:stretch>
            <a:fillRect/>
          </a:stretch>
        </p:blipFill>
        <p:spPr>
          <a:xfrm>
            <a:off x="7207211" y="-2087"/>
            <a:ext cx="7423189" cy="2971744"/>
          </a:xfrm>
          <a:prstGeom prst="rect">
            <a:avLst/>
          </a:prstGeom>
        </p:spPr>
      </p:pic>
      <p:graphicFrame>
        <p:nvGraphicFramePr>
          <p:cNvPr id="20" name="Table 19">
            <a:extLst>
              <a:ext uri="{FF2B5EF4-FFF2-40B4-BE49-F238E27FC236}">
                <a16:creationId xmlns:a16="http://schemas.microsoft.com/office/drawing/2014/main" id="{B2505D05-DC4B-67FD-1E0F-3797EAD5F2F3}"/>
              </a:ext>
            </a:extLst>
          </p:cNvPr>
          <p:cNvGraphicFramePr>
            <a:graphicFrameLocks noGrp="1"/>
          </p:cNvGraphicFramePr>
          <p:nvPr>
            <p:extLst>
              <p:ext uri="{D42A27DB-BD31-4B8C-83A1-F6EECF244321}">
                <p14:modId xmlns:p14="http://schemas.microsoft.com/office/powerpoint/2010/main" val="2525007494"/>
              </p:ext>
            </p:extLst>
          </p:nvPr>
        </p:nvGraphicFramePr>
        <p:xfrm>
          <a:off x="10378068" y="7768947"/>
          <a:ext cx="4129668" cy="439173"/>
        </p:xfrm>
        <a:graphic>
          <a:graphicData uri="http://schemas.openxmlformats.org/drawingml/2006/table">
            <a:tbl>
              <a:tblPr firstRow="1" bandRow="1">
                <a:tableStyleId>{5C22544A-7EE6-4342-B048-85BDC9FD1C3A}</a:tableStyleId>
              </a:tblPr>
              <a:tblGrid>
                <a:gridCol w="4129668">
                  <a:extLst>
                    <a:ext uri="{9D8B030D-6E8A-4147-A177-3AD203B41FA5}">
                      <a16:colId xmlns:a16="http://schemas.microsoft.com/office/drawing/2014/main" val="3693436594"/>
                    </a:ext>
                  </a:extLst>
                </a:gridCol>
              </a:tblGrid>
              <a:tr h="439173">
                <a:tc>
                  <a:txBody>
                    <a:bodyPr/>
                    <a:lstStyle/>
                    <a:p>
                      <a:endParaRPr lang="en-IN" dirty="0"/>
                    </a:p>
                  </a:txBody>
                  <a:tcPr>
                    <a:solidFill>
                      <a:schemeClr val="bg1"/>
                    </a:solidFill>
                  </a:tcPr>
                </a:tc>
                <a:extLst>
                  <a:ext uri="{0D108BD9-81ED-4DB2-BD59-A6C34878D82A}">
                    <a16:rowId xmlns:a16="http://schemas.microsoft.com/office/drawing/2014/main" val="1725264315"/>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57262"/>
          </a:xfrm>
          <a:prstGeom prst="rect">
            <a:avLst/>
          </a:prstGeom>
        </p:spPr>
      </p:pic>
      <p:sp>
        <p:nvSpPr>
          <p:cNvPr id="3" name="Text 0"/>
          <p:cNvSpPr/>
          <p:nvPr/>
        </p:nvSpPr>
        <p:spPr>
          <a:xfrm>
            <a:off x="799981" y="3667839"/>
            <a:ext cx="5378410" cy="937615"/>
          </a:xfrm>
          <a:prstGeom prst="rect">
            <a:avLst/>
          </a:prstGeom>
          <a:noFill/>
          <a:ln/>
        </p:spPr>
        <p:txBody>
          <a:bodyPr wrap="none" lIns="0" tIns="0" rIns="0" bIns="0" rtlCol="0" anchor="t"/>
          <a:lstStyle/>
          <a:p>
            <a:pPr marL="0" indent="0">
              <a:lnSpc>
                <a:spcPts val="5250"/>
              </a:lnSpc>
              <a:buNone/>
            </a:pPr>
            <a:r>
              <a:rPr lang="en-US" sz="4200" kern="0" spc="-85" dirty="0">
                <a:solidFill>
                  <a:srgbClr val="D73AD7"/>
                </a:solidFill>
                <a:latin typeface="Source Serif Pro Semi Bold" pitchFamily="34" charset="0"/>
                <a:ea typeface="Source Serif Pro Semi Bold" pitchFamily="34" charset="-122"/>
                <a:cs typeface="Source Serif Pro Semi Bold" pitchFamily="34" charset="-120"/>
              </a:rPr>
              <a:t>Most Popular Models</a:t>
            </a:r>
            <a:endParaRPr lang="en-US" sz="4200" dirty="0"/>
          </a:p>
        </p:txBody>
      </p:sp>
      <p:sp>
        <p:nvSpPr>
          <p:cNvPr id="5" name="Text 1"/>
          <p:cNvSpPr/>
          <p:nvPr/>
        </p:nvSpPr>
        <p:spPr>
          <a:xfrm>
            <a:off x="799981" y="5482709"/>
            <a:ext cx="2689146" cy="336113"/>
          </a:xfrm>
          <a:prstGeom prst="rect">
            <a:avLst/>
          </a:prstGeom>
          <a:noFill/>
          <a:ln/>
        </p:spPr>
        <p:txBody>
          <a:bodyPr wrap="none" lIns="0" tIns="0" rIns="0" bIns="0" rtlCol="0" anchor="t"/>
          <a:lstStyle/>
          <a:p>
            <a:pPr marL="0" indent="0" algn="l">
              <a:lnSpc>
                <a:spcPts val="260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Porsche 911</a:t>
            </a:r>
            <a:endParaRPr lang="en-US" sz="2100" dirty="0"/>
          </a:p>
        </p:txBody>
      </p:sp>
      <p:sp>
        <p:nvSpPr>
          <p:cNvPr id="6" name="Text 2"/>
          <p:cNvSpPr/>
          <p:nvPr/>
        </p:nvSpPr>
        <p:spPr>
          <a:xfrm>
            <a:off x="799981" y="5955863"/>
            <a:ext cx="3000494" cy="109728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Source Sans Pro" pitchFamily="34" charset="0"/>
                <a:ea typeface="Source Sans Pro" pitchFamily="34" charset="-122"/>
                <a:cs typeface="Source Sans Pro" pitchFamily="34" charset="-120"/>
              </a:rPr>
              <a:t>A sports car icon known for its distinctive rear-engine design and incredible performance.</a:t>
            </a:r>
            <a:endParaRPr lang="en-US" sz="1750" dirty="0"/>
          </a:p>
        </p:txBody>
      </p:sp>
      <p:sp>
        <p:nvSpPr>
          <p:cNvPr id="8" name="Text 3"/>
          <p:cNvSpPr/>
          <p:nvPr/>
        </p:nvSpPr>
        <p:spPr>
          <a:xfrm>
            <a:off x="4143256" y="5482709"/>
            <a:ext cx="2689146" cy="336113"/>
          </a:xfrm>
          <a:prstGeom prst="rect">
            <a:avLst/>
          </a:prstGeom>
          <a:noFill/>
          <a:ln/>
        </p:spPr>
        <p:txBody>
          <a:bodyPr wrap="none" lIns="0" tIns="0" rIns="0" bIns="0" rtlCol="0" anchor="t"/>
          <a:lstStyle/>
          <a:p>
            <a:pPr marL="0" indent="0" algn="l">
              <a:lnSpc>
                <a:spcPts val="260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Chevrolet Corvette</a:t>
            </a:r>
            <a:endParaRPr lang="en-US" sz="2100" dirty="0"/>
          </a:p>
        </p:txBody>
      </p:sp>
      <p:sp>
        <p:nvSpPr>
          <p:cNvPr id="9" name="Text 4"/>
          <p:cNvSpPr/>
          <p:nvPr/>
        </p:nvSpPr>
        <p:spPr>
          <a:xfrm>
            <a:off x="4143256" y="5955863"/>
            <a:ext cx="3000494" cy="109728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Source Sans Pro" pitchFamily="34" charset="0"/>
                <a:ea typeface="Source Sans Pro" pitchFamily="34" charset="-122"/>
                <a:cs typeface="Source Sans Pro" pitchFamily="34" charset="-120"/>
              </a:rPr>
              <a:t>American muscle car legend, blending eye-catching style with impressive power and handling.</a:t>
            </a:r>
            <a:endParaRPr lang="en-US" sz="1750" dirty="0"/>
          </a:p>
        </p:txBody>
      </p:sp>
      <p:sp>
        <p:nvSpPr>
          <p:cNvPr id="11" name="Text 5"/>
          <p:cNvSpPr/>
          <p:nvPr/>
        </p:nvSpPr>
        <p:spPr>
          <a:xfrm>
            <a:off x="7486531" y="5482709"/>
            <a:ext cx="2689146" cy="336113"/>
          </a:xfrm>
          <a:prstGeom prst="rect">
            <a:avLst/>
          </a:prstGeom>
          <a:noFill/>
          <a:ln/>
        </p:spPr>
        <p:txBody>
          <a:bodyPr wrap="none" lIns="0" tIns="0" rIns="0" bIns="0" rtlCol="0" anchor="t"/>
          <a:lstStyle/>
          <a:p>
            <a:pPr marL="0" indent="0" algn="l">
              <a:lnSpc>
                <a:spcPts val="260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Pagani Zonda R</a:t>
            </a:r>
            <a:endParaRPr lang="en-US" sz="2100" dirty="0"/>
          </a:p>
        </p:txBody>
      </p:sp>
      <p:sp>
        <p:nvSpPr>
          <p:cNvPr id="12" name="Text 6"/>
          <p:cNvSpPr/>
          <p:nvPr/>
        </p:nvSpPr>
        <p:spPr>
          <a:xfrm>
            <a:off x="7486531" y="5955863"/>
            <a:ext cx="3000494" cy="146304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Source Sans Pro" pitchFamily="34" charset="0"/>
                <a:ea typeface="Source Sans Pro" pitchFamily="34" charset="-122"/>
                <a:cs typeface="Source Sans Pro" pitchFamily="34" charset="-120"/>
              </a:rPr>
              <a:t>Cutting-edge mid-engine sports car that combines advanced technology with driver engagement.</a:t>
            </a:r>
            <a:endParaRPr lang="en-US" sz="1750" dirty="0"/>
          </a:p>
        </p:txBody>
      </p:sp>
      <p:sp>
        <p:nvSpPr>
          <p:cNvPr id="14" name="Text 7"/>
          <p:cNvSpPr/>
          <p:nvPr/>
        </p:nvSpPr>
        <p:spPr>
          <a:xfrm>
            <a:off x="10829806" y="5482709"/>
            <a:ext cx="2689146" cy="336113"/>
          </a:xfrm>
          <a:prstGeom prst="rect">
            <a:avLst/>
          </a:prstGeom>
          <a:noFill/>
          <a:ln/>
        </p:spPr>
        <p:txBody>
          <a:bodyPr wrap="none" lIns="0" tIns="0" rIns="0" bIns="0" rtlCol="0" anchor="t"/>
          <a:lstStyle/>
          <a:p>
            <a:pPr marL="0" indent="0" algn="l">
              <a:lnSpc>
                <a:spcPts val="2600"/>
              </a:lnSpc>
              <a:buNone/>
            </a:pPr>
            <a:r>
              <a:rPr lang="en-US" sz="2100" kern="0" spc="-42" dirty="0" err="1">
                <a:solidFill>
                  <a:srgbClr val="272525"/>
                </a:solidFill>
                <a:latin typeface="Source Serif Pro Semi Bold" pitchFamily="34" charset="0"/>
                <a:ea typeface="Source Serif Pro Semi Bold" pitchFamily="34" charset="-122"/>
              </a:rPr>
              <a:t>Buggati</a:t>
            </a:r>
            <a:r>
              <a:rPr lang="en-US" sz="2100" kern="0" spc="-42" dirty="0">
                <a:solidFill>
                  <a:srgbClr val="272525"/>
                </a:solidFill>
                <a:latin typeface="Source Serif Pro Semi Bold" pitchFamily="34" charset="0"/>
                <a:ea typeface="Source Serif Pro Semi Bold" pitchFamily="34" charset="-122"/>
              </a:rPr>
              <a:t> Chiron </a:t>
            </a:r>
            <a:r>
              <a:rPr lang="en-US" sz="2100" kern="0" spc="-42" dirty="0" err="1">
                <a:solidFill>
                  <a:srgbClr val="272525"/>
                </a:solidFill>
                <a:latin typeface="Source Serif Pro Semi Bold" pitchFamily="34" charset="0"/>
                <a:ea typeface="Source Serif Pro Semi Bold" pitchFamily="34" charset="-122"/>
              </a:rPr>
              <a:t>SuperSports</a:t>
            </a:r>
            <a:endParaRPr lang="en-US" sz="2100" dirty="0"/>
          </a:p>
        </p:txBody>
      </p:sp>
      <p:sp>
        <p:nvSpPr>
          <p:cNvPr id="15" name="Text 8"/>
          <p:cNvSpPr/>
          <p:nvPr/>
        </p:nvSpPr>
        <p:spPr>
          <a:xfrm>
            <a:off x="10829806" y="5955863"/>
            <a:ext cx="3000613" cy="146304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Source Sans Pro" pitchFamily="34" charset="0"/>
                <a:ea typeface="Source Sans Pro" pitchFamily="34" charset="-122"/>
                <a:cs typeface="Source Sans Pro" pitchFamily="34" charset="-120"/>
              </a:rPr>
              <a:t>Lightweight, nimble roadster that delivers pure driving pleasure at an accessible price point.</a:t>
            </a:r>
            <a:endParaRPr lang="en-US" sz="1750" dirty="0"/>
          </a:p>
        </p:txBody>
      </p:sp>
      <p:pic>
        <p:nvPicPr>
          <p:cNvPr id="17" name="Picture 16" descr="A silver sports car on a road&#10;&#10;Description automatically generated">
            <a:extLst>
              <a:ext uri="{FF2B5EF4-FFF2-40B4-BE49-F238E27FC236}">
                <a16:creationId xmlns:a16="http://schemas.microsoft.com/office/drawing/2014/main" id="{AD00E552-82D1-5D16-2FCF-13B2FC0B7646}"/>
              </a:ext>
            </a:extLst>
          </p:cNvPr>
          <p:cNvPicPr>
            <a:picLocks noChangeAspect="1"/>
          </p:cNvPicPr>
          <p:nvPr/>
        </p:nvPicPr>
        <p:blipFill>
          <a:blip r:embed="rId4"/>
          <a:stretch>
            <a:fillRect/>
          </a:stretch>
        </p:blipFill>
        <p:spPr>
          <a:xfrm>
            <a:off x="716487" y="758953"/>
            <a:ext cx="2772640" cy="1558477"/>
          </a:xfrm>
          <a:prstGeom prst="rect">
            <a:avLst/>
          </a:prstGeom>
        </p:spPr>
      </p:pic>
      <p:pic>
        <p:nvPicPr>
          <p:cNvPr id="19" name="Picture 18" descr="A red sports car in a dark room&#10;&#10;Description automatically generated">
            <a:extLst>
              <a:ext uri="{FF2B5EF4-FFF2-40B4-BE49-F238E27FC236}">
                <a16:creationId xmlns:a16="http://schemas.microsoft.com/office/drawing/2014/main" id="{87203E9A-CA77-3D65-65AB-E3E9E2FF7531}"/>
              </a:ext>
            </a:extLst>
          </p:cNvPr>
          <p:cNvPicPr>
            <a:picLocks noChangeAspect="1"/>
          </p:cNvPicPr>
          <p:nvPr/>
        </p:nvPicPr>
        <p:blipFill>
          <a:blip r:embed="rId5"/>
          <a:stretch>
            <a:fillRect/>
          </a:stretch>
        </p:blipFill>
        <p:spPr>
          <a:xfrm>
            <a:off x="4012344" y="758952"/>
            <a:ext cx="2832637" cy="1558477"/>
          </a:xfrm>
          <a:prstGeom prst="rect">
            <a:avLst/>
          </a:prstGeom>
        </p:spPr>
      </p:pic>
      <p:pic>
        <p:nvPicPr>
          <p:cNvPr id="21" name="Picture 20" descr="A black sports car on a street&#10;&#10;Description automatically generated">
            <a:extLst>
              <a:ext uri="{FF2B5EF4-FFF2-40B4-BE49-F238E27FC236}">
                <a16:creationId xmlns:a16="http://schemas.microsoft.com/office/drawing/2014/main" id="{A68AF753-0C16-3B5A-0677-E1198FDF391D}"/>
              </a:ext>
            </a:extLst>
          </p:cNvPr>
          <p:cNvPicPr>
            <a:picLocks noChangeAspect="1"/>
          </p:cNvPicPr>
          <p:nvPr/>
        </p:nvPicPr>
        <p:blipFill>
          <a:blip r:embed="rId6"/>
          <a:stretch>
            <a:fillRect/>
          </a:stretch>
        </p:blipFill>
        <p:spPr>
          <a:xfrm>
            <a:off x="7402903" y="758954"/>
            <a:ext cx="2945426" cy="1593358"/>
          </a:xfrm>
          <a:prstGeom prst="rect">
            <a:avLst/>
          </a:prstGeom>
        </p:spPr>
      </p:pic>
      <p:pic>
        <p:nvPicPr>
          <p:cNvPr id="23" name="Picture 22" descr="A black sports car with red stripes parked on a road&#10;&#10;Description automatically generated">
            <a:extLst>
              <a:ext uri="{FF2B5EF4-FFF2-40B4-BE49-F238E27FC236}">
                <a16:creationId xmlns:a16="http://schemas.microsoft.com/office/drawing/2014/main" id="{1E82D4DC-3129-4BCE-1598-1F3C88F0C565}"/>
              </a:ext>
            </a:extLst>
          </p:cNvPr>
          <p:cNvPicPr>
            <a:picLocks noChangeAspect="1"/>
          </p:cNvPicPr>
          <p:nvPr/>
        </p:nvPicPr>
        <p:blipFill>
          <a:blip r:embed="rId7"/>
          <a:stretch>
            <a:fillRect/>
          </a:stretch>
        </p:blipFill>
        <p:spPr>
          <a:xfrm>
            <a:off x="10936633" y="758951"/>
            <a:ext cx="2832637" cy="1594031"/>
          </a:xfrm>
          <a:prstGeom prst="rect">
            <a:avLst/>
          </a:prstGeom>
        </p:spPr>
      </p:pic>
      <p:graphicFrame>
        <p:nvGraphicFramePr>
          <p:cNvPr id="24" name="Table 23">
            <a:extLst>
              <a:ext uri="{FF2B5EF4-FFF2-40B4-BE49-F238E27FC236}">
                <a16:creationId xmlns:a16="http://schemas.microsoft.com/office/drawing/2014/main" id="{DEBB6490-767C-230A-9C97-317448D2052C}"/>
              </a:ext>
            </a:extLst>
          </p:cNvPr>
          <p:cNvGraphicFramePr>
            <a:graphicFrameLocks noGrp="1"/>
          </p:cNvGraphicFramePr>
          <p:nvPr>
            <p:extLst>
              <p:ext uri="{D42A27DB-BD31-4B8C-83A1-F6EECF244321}">
                <p14:modId xmlns:p14="http://schemas.microsoft.com/office/powerpoint/2010/main" val="3392937129"/>
              </p:ext>
            </p:extLst>
          </p:nvPr>
        </p:nvGraphicFramePr>
        <p:xfrm>
          <a:off x="10951205" y="7418903"/>
          <a:ext cx="3605561" cy="731024"/>
        </p:xfrm>
        <a:graphic>
          <a:graphicData uri="http://schemas.openxmlformats.org/drawingml/2006/table">
            <a:tbl>
              <a:tblPr firstRow="1" bandRow="1">
                <a:tableStyleId>{5C22544A-7EE6-4342-B048-85BDC9FD1C3A}</a:tableStyleId>
              </a:tblPr>
              <a:tblGrid>
                <a:gridCol w="3605561">
                  <a:extLst>
                    <a:ext uri="{9D8B030D-6E8A-4147-A177-3AD203B41FA5}">
                      <a16:colId xmlns:a16="http://schemas.microsoft.com/office/drawing/2014/main" val="3414764022"/>
                    </a:ext>
                  </a:extLst>
                </a:gridCol>
              </a:tblGrid>
              <a:tr h="731024">
                <a:tc>
                  <a:txBody>
                    <a:bodyPr/>
                    <a:lstStyle/>
                    <a:p>
                      <a:endParaRPr lang="en-IN" dirty="0"/>
                    </a:p>
                  </a:txBody>
                  <a:tcPr>
                    <a:solidFill>
                      <a:schemeClr val="bg1"/>
                    </a:solidFill>
                  </a:tcPr>
                </a:tc>
                <a:extLst>
                  <a:ext uri="{0D108BD9-81ED-4DB2-BD59-A6C34878D82A}">
                    <a16:rowId xmlns:a16="http://schemas.microsoft.com/office/drawing/2014/main" val="1818535400"/>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95324" y="923449"/>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Horsepower Analysis</a:t>
            </a:r>
            <a:endParaRPr lang="en-US" sz="4400" dirty="0"/>
          </a:p>
        </p:txBody>
      </p:sp>
      <p:sp>
        <p:nvSpPr>
          <p:cNvPr id="4" name="Text 1"/>
          <p:cNvSpPr/>
          <p:nvPr/>
        </p:nvSpPr>
        <p:spPr>
          <a:xfrm>
            <a:off x="4495324" y="2106097"/>
            <a:ext cx="4469130" cy="789861"/>
          </a:xfrm>
          <a:prstGeom prst="rect">
            <a:avLst/>
          </a:prstGeom>
          <a:noFill/>
          <a:ln/>
        </p:spPr>
        <p:txBody>
          <a:bodyPr wrap="none" lIns="0" tIns="0" rIns="0" bIns="0" rtlCol="0" anchor="t"/>
          <a:lstStyle/>
          <a:p>
            <a:pPr marL="0" indent="0" algn="ctr">
              <a:lnSpc>
                <a:spcPts val="6200"/>
              </a:lnSpc>
              <a:buNone/>
            </a:pPr>
            <a:r>
              <a:rPr lang="en-US" sz="6200" kern="0" spc="-124" dirty="0">
                <a:solidFill>
                  <a:srgbClr val="272525"/>
                </a:solidFill>
                <a:latin typeface="Source Serif Pro Semi Bold" pitchFamily="34" charset="0"/>
                <a:ea typeface="Source Serif Pro Semi Bold" pitchFamily="34" charset="-122"/>
              </a:rPr>
              <a:t>1000+</a:t>
            </a:r>
            <a:endParaRPr lang="en-US" sz="6200" dirty="0"/>
          </a:p>
        </p:txBody>
      </p:sp>
      <p:sp>
        <p:nvSpPr>
          <p:cNvPr id="5" name="Text 2"/>
          <p:cNvSpPr/>
          <p:nvPr/>
        </p:nvSpPr>
        <p:spPr>
          <a:xfrm>
            <a:off x="4495324" y="3195042"/>
            <a:ext cx="4469130" cy="383024"/>
          </a:xfrm>
          <a:prstGeom prst="rect">
            <a:avLst/>
          </a:prstGeom>
          <a:noFill/>
          <a:ln/>
        </p:spPr>
        <p:txBody>
          <a:bodyPr wrap="none" lIns="0" tIns="0" rIns="0" bIns="0" rtlCol="0" anchor="t"/>
          <a:lstStyle/>
          <a:p>
            <a:pPr marL="0" indent="0" algn="ctr">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Extreme(Used in Hyper Cars)</a:t>
            </a:r>
            <a:endParaRPr lang="en-US" sz="1850" dirty="0"/>
          </a:p>
        </p:txBody>
      </p:sp>
      <p:sp>
        <p:nvSpPr>
          <p:cNvPr id="6" name="Text 3"/>
          <p:cNvSpPr/>
          <p:nvPr/>
        </p:nvSpPr>
        <p:spPr>
          <a:xfrm>
            <a:off x="9323427" y="2106097"/>
            <a:ext cx="4469249" cy="789861"/>
          </a:xfrm>
          <a:prstGeom prst="rect">
            <a:avLst/>
          </a:prstGeom>
          <a:noFill/>
          <a:ln/>
        </p:spPr>
        <p:txBody>
          <a:bodyPr wrap="none" lIns="0" tIns="0" rIns="0" bIns="0" rtlCol="0" anchor="t"/>
          <a:lstStyle/>
          <a:p>
            <a:pPr marL="0" indent="0" algn="ctr">
              <a:lnSpc>
                <a:spcPts val="6200"/>
              </a:lnSpc>
              <a:buNone/>
            </a:pPr>
            <a:r>
              <a:rPr lang="en-US" sz="6200" kern="0" spc="-124" dirty="0">
                <a:solidFill>
                  <a:srgbClr val="272525"/>
                </a:solidFill>
                <a:latin typeface="Source Serif Pro Semi Bold" pitchFamily="34" charset="0"/>
                <a:ea typeface="Source Serif Pro Semi Bold" pitchFamily="34" charset="-122"/>
                <a:cs typeface="Source Serif Pro Semi Bold" pitchFamily="34" charset="-120"/>
              </a:rPr>
              <a:t>750+</a:t>
            </a:r>
            <a:endParaRPr lang="en-US" sz="6200" dirty="0"/>
          </a:p>
        </p:txBody>
      </p:sp>
      <p:sp>
        <p:nvSpPr>
          <p:cNvPr id="7" name="Text 4"/>
          <p:cNvSpPr/>
          <p:nvPr/>
        </p:nvSpPr>
        <p:spPr>
          <a:xfrm>
            <a:off x="9323427" y="3195042"/>
            <a:ext cx="4469249" cy="383024"/>
          </a:xfrm>
          <a:prstGeom prst="rect">
            <a:avLst/>
          </a:prstGeom>
          <a:noFill/>
          <a:ln/>
        </p:spPr>
        <p:txBody>
          <a:bodyPr wrap="none" lIns="0" tIns="0" rIns="0" bIns="0" rtlCol="0" anchor="t"/>
          <a:lstStyle/>
          <a:p>
            <a:pPr marL="0" indent="0" algn="ctr">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High-Performance(Used in Super Cars)</a:t>
            </a:r>
            <a:endParaRPr lang="en-US" sz="1850" dirty="0"/>
          </a:p>
        </p:txBody>
      </p:sp>
      <p:sp>
        <p:nvSpPr>
          <p:cNvPr id="8" name="Text 5"/>
          <p:cNvSpPr/>
          <p:nvPr/>
        </p:nvSpPr>
        <p:spPr>
          <a:xfrm>
            <a:off x="4495324" y="4415790"/>
            <a:ext cx="4469130" cy="789861"/>
          </a:xfrm>
          <a:prstGeom prst="rect">
            <a:avLst/>
          </a:prstGeom>
          <a:noFill/>
          <a:ln/>
        </p:spPr>
        <p:txBody>
          <a:bodyPr wrap="none" lIns="0" tIns="0" rIns="0" bIns="0" rtlCol="0" anchor="t"/>
          <a:lstStyle/>
          <a:p>
            <a:pPr marL="0" indent="0" algn="ctr">
              <a:lnSpc>
                <a:spcPts val="6200"/>
              </a:lnSpc>
              <a:buNone/>
            </a:pPr>
            <a:r>
              <a:rPr lang="en-US" sz="6200" kern="0" spc="-124" dirty="0">
                <a:solidFill>
                  <a:srgbClr val="272525"/>
                </a:solidFill>
                <a:latin typeface="Source Serif Pro Semi Bold" pitchFamily="34" charset="0"/>
                <a:ea typeface="Source Serif Pro Semi Bold" pitchFamily="34" charset="-122"/>
                <a:cs typeface="Source Serif Pro Semi Bold" pitchFamily="34" charset="-120"/>
              </a:rPr>
              <a:t>500+</a:t>
            </a:r>
            <a:endParaRPr lang="en-US" sz="6200" dirty="0"/>
          </a:p>
        </p:txBody>
      </p:sp>
      <p:sp>
        <p:nvSpPr>
          <p:cNvPr id="9" name="Text 6"/>
          <p:cNvSpPr/>
          <p:nvPr/>
        </p:nvSpPr>
        <p:spPr>
          <a:xfrm>
            <a:off x="4495324" y="5504736"/>
            <a:ext cx="4469130" cy="383024"/>
          </a:xfrm>
          <a:prstGeom prst="rect">
            <a:avLst/>
          </a:prstGeom>
          <a:noFill/>
          <a:ln/>
        </p:spPr>
        <p:txBody>
          <a:bodyPr wrap="none" lIns="0" tIns="0" rIns="0" bIns="0" rtlCol="0" anchor="t"/>
          <a:lstStyle/>
          <a:p>
            <a:pPr marL="0" indent="0" algn="ctr">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Balanced(Used in Muscle Cars)</a:t>
            </a:r>
            <a:endParaRPr lang="en-US" sz="1850" dirty="0"/>
          </a:p>
        </p:txBody>
      </p:sp>
      <p:sp>
        <p:nvSpPr>
          <p:cNvPr id="10" name="Text 7"/>
          <p:cNvSpPr/>
          <p:nvPr/>
        </p:nvSpPr>
        <p:spPr>
          <a:xfrm>
            <a:off x="9323427" y="4415790"/>
            <a:ext cx="4469249" cy="789861"/>
          </a:xfrm>
          <a:prstGeom prst="rect">
            <a:avLst/>
          </a:prstGeom>
          <a:noFill/>
          <a:ln/>
        </p:spPr>
        <p:txBody>
          <a:bodyPr wrap="none" lIns="0" tIns="0" rIns="0" bIns="0" rtlCol="0" anchor="t"/>
          <a:lstStyle/>
          <a:p>
            <a:pPr marL="0" indent="0" algn="ctr">
              <a:lnSpc>
                <a:spcPts val="6200"/>
              </a:lnSpc>
              <a:buNone/>
            </a:pPr>
            <a:r>
              <a:rPr lang="en-US" sz="6200" kern="0" spc="-124" dirty="0">
                <a:solidFill>
                  <a:srgbClr val="272525"/>
                </a:solidFill>
                <a:latin typeface="Source Serif Pro Semi Bold" pitchFamily="34" charset="0"/>
                <a:ea typeface="Source Serif Pro Semi Bold" pitchFamily="34" charset="-122"/>
              </a:rPr>
              <a:t>350+</a:t>
            </a:r>
            <a:endParaRPr lang="en-US" sz="6200" dirty="0"/>
          </a:p>
        </p:txBody>
      </p:sp>
      <p:sp>
        <p:nvSpPr>
          <p:cNvPr id="11" name="Text 8"/>
          <p:cNvSpPr/>
          <p:nvPr/>
        </p:nvSpPr>
        <p:spPr>
          <a:xfrm>
            <a:off x="9323427" y="5504736"/>
            <a:ext cx="4469249" cy="383024"/>
          </a:xfrm>
          <a:prstGeom prst="rect">
            <a:avLst/>
          </a:prstGeom>
          <a:noFill/>
          <a:ln/>
        </p:spPr>
        <p:txBody>
          <a:bodyPr wrap="none" lIns="0" tIns="0" rIns="0" bIns="0" rtlCol="0" anchor="t"/>
          <a:lstStyle/>
          <a:p>
            <a:pPr marL="0" indent="0" algn="ctr">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Entry-Level(Used in Sports Cars)</a:t>
            </a:r>
            <a:endParaRPr lang="en-US" sz="1850" dirty="0"/>
          </a:p>
        </p:txBody>
      </p:sp>
      <p:sp>
        <p:nvSpPr>
          <p:cNvPr id="12" name="Text 9"/>
          <p:cNvSpPr/>
          <p:nvPr/>
        </p:nvSpPr>
        <p:spPr>
          <a:xfrm>
            <a:off x="4495324" y="6156960"/>
            <a:ext cx="9297353"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Horsepower is a crucial metric for sports cars, as it directly impacts acceleration, top speed, and overall driving dynamics. We'll examine the distribution of horsepower across the market to understand performance tiers and trends.</a:t>
            </a:r>
            <a:endParaRPr lang="en-US" sz="1850" dirty="0"/>
          </a:p>
        </p:txBody>
      </p:sp>
      <p:graphicFrame>
        <p:nvGraphicFramePr>
          <p:cNvPr id="13" name="Table 12">
            <a:extLst>
              <a:ext uri="{FF2B5EF4-FFF2-40B4-BE49-F238E27FC236}">
                <a16:creationId xmlns:a16="http://schemas.microsoft.com/office/drawing/2014/main" id="{1BAB9ADB-E5C2-9CB9-FF52-B46E25069FB3}"/>
              </a:ext>
            </a:extLst>
          </p:cNvPr>
          <p:cNvGraphicFramePr>
            <a:graphicFrameLocks noGrp="1"/>
          </p:cNvGraphicFramePr>
          <p:nvPr>
            <p:extLst>
              <p:ext uri="{D42A27DB-BD31-4B8C-83A1-F6EECF244321}">
                <p14:modId xmlns:p14="http://schemas.microsoft.com/office/powerpoint/2010/main" val="3856445095"/>
              </p:ext>
            </p:extLst>
          </p:nvPr>
        </p:nvGraphicFramePr>
        <p:xfrm>
          <a:off x="11236712" y="7333806"/>
          <a:ext cx="3293327" cy="789860"/>
        </p:xfrm>
        <a:graphic>
          <a:graphicData uri="http://schemas.openxmlformats.org/drawingml/2006/table">
            <a:tbl>
              <a:tblPr firstRow="1" bandRow="1">
                <a:tableStyleId>{5C22544A-7EE6-4342-B048-85BDC9FD1C3A}</a:tableStyleId>
              </a:tblPr>
              <a:tblGrid>
                <a:gridCol w="3293327">
                  <a:extLst>
                    <a:ext uri="{9D8B030D-6E8A-4147-A177-3AD203B41FA5}">
                      <a16:colId xmlns:a16="http://schemas.microsoft.com/office/drawing/2014/main" val="3952469759"/>
                    </a:ext>
                  </a:extLst>
                </a:gridCol>
              </a:tblGrid>
              <a:tr h="789860">
                <a:tc>
                  <a:txBody>
                    <a:bodyPr/>
                    <a:lstStyle/>
                    <a:p>
                      <a:endParaRPr lang="en-IN" dirty="0"/>
                    </a:p>
                  </a:txBody>
                  <a:tcPr>
                    <a:solidFill>
                      <a:schemeClr val="bg1"/>
                    </a:solidFill>
                  </a:tcPr>
                </a:tc>
                <a:extLst>
                  <a:ext uri="{0D108BD9-81ED-4DB2-BD59-A6C34878D82A}">
                    <a16:rowId xmlns:a16="http://schemas.microsoft.com/office/drawing/2014/main" val="2604722018"/>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308140"/>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0-60 MPH Time Trends</a:t>
            </a:r>
            <a:endParaRPr lang="en-US" sz="4400" dirty="0"/>
          </a:p>
        </p:txBody>
      </p:sp>
      <p:sp>
        <p:nvSpPr>
          <p:cNvPr id="4" name="Shape 1"/>
          <p:cNvSpPr/>
          <p:nvPr/>
        </p:nvSpPr>
        <p:spPr>
          <a:xfrm>
            <a:off x="6667856" y="2640330"/>
            <a:ext cx="45719" cy="3731538"/>
          </a:xfrm>
          <a:prstGeom prst="roundRect">
            <a:avLst>
              <a:gd name="adj" fmla="val 329856"/>
            </a:avLst>
          </a:prstGeom>
          <a:solidFill>
            <a:srgbClr val="DABADD"/>
          </a:solidFill>
          <a:ln/>
        </p:spPr>
        <p:txBody>
          <a:bodyPr/>
          <a:lstStyle/>
          <a:p>
            <a:endParaRPr lang="en-IN"/>
          </a:p>
        </p:txBody>
      </p:sp>
      <p:sp>
        <p:nvSpPr>
          <p:cNvPr id="5" name="Shape 2"/>
          <p:cNvSpPr/>
          <p:nvPr/>
        </p:nvSpPr>
        <p:spPr>
          <a:xfrm>
            <a:off x="6921877" y="2894290"/>
            <a:ext cx="837724" cy="30480"/>
          </a:xfrm>
          <a:prstGeom prst="roundRect">
            <a:avLst>
              <a:gd name="adj" fmla="val 329856"/>
            </a:avLst>
          </a:prstGeom>
          <a:solidFill>
            <a:srgbClr val="DABADD"/>
          </a:solidFill>
          <a:ln/>
        </p:spPr>
        <p:txBody>
          <a:bodyPr/>
          <a:lstStyle/>
          <a:p>
            <a:endParaRPr lang="en-IN"/>
          </a:p>
        </p:txBody>
      </p:sp>
      <p:sp>
        <p:nvSpPr>
          <p:cNvPr id="6" name="Shape 3"/>
          <p:cNvSpPr/>
          <p:nvPr/>
        </p:nvSpPr>
        <p:spPr>
          <a:xfrm>
            <a:off x="6413837" y="2640330"/>
            <a:ext cx="538520" cy="538520"/>
          </a:xfrm>
          <a:prstGeom prst="roundRect">
            <a:avLst>
              <a:gd name="adj" fmla="val 18670"/>
            </a:avLst>
          </a:prstGeom>
          <a:solidFill>
            <a:srgbClr val="F4D4F7"/>
          </a:solidFill>
          <a:ln w="7620">
            <a:solidFill>
              <a:srgbClr val="DABADD"/>
            </a:solidFill>
            <a:prstDash val="solid"/>
          </a:ln>
        </p:spPr>
        <p:txBody>
          <a:bodyPr/>
          <a:lstStyle/>
          <a:p>
            <a:endParaRPr lang="en-IN"/>
          </a:p>
        </p:txBody>
      </p:sp>
      <p:sp>
        <p:nvSpPr>
          <p:cNvPr id="7" name="Text 4"/>
          <p:cNvSpPr/>
          <p:nvPr/>
        </p:nvSpPr>
        <p:spPr>
          <a:xfrm>
            <a:off x="6598622" y="2740581"/>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650" dirty="0"/>
          </a:p>
        </p:txBody>
      </p:sp>
      <p:sp>
        <p:nvSpPr>
          <p:cNvPr id="8" name="Text 5"/>
          <p:cNvSpPr/>
          <p:nvPr/>
        </p:nvSpPr>
        <p:spPr>
          <a:xfrm>
            <a:off x="7999690" y="2610445"/>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2000</a:t>
            </a:r>
            <a:endParaRPr lang="en-US" sz="2200" dirty="0"/>
          </a:p>
        </p:txBody>
      </p:sp>
      <p:sp>
        <p:nvSpPr>
          <p:cNvPr id="9" name="Text 6"/>
          <p:cNvSpPr/>
          <p:nvPr/>
        </p:nvSpPr>
        <p:spPr>
          <a:xfrm>
            <a:off x="7999690" y="3105983"/>
            <a:ext cx="5792986"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Average 0-60 mph time: 4.2 seconds</a:t>
            </a:r>
            <a:endParaRPr lang="en-US" sz="1850" dirty="0"/>
          </a:p>
        </p:txBody>
      </p:sp>
      <p:sp>
        <p:nvSpPr>
          <p:cNvPr id="10" name="Shape 7"/>
          <p:cNvSpPr/>
          <p:nvPr/>
        </p:nvSpPr>
        <p:spPr>
          <a:xfrm>
            <a:off x="6921877" y="4490799"/>
            <a:ext cx="837724" cy="30480"/>
          </a:xfrm>
          <a:prstGeom prst="roundRect">
            <a:avLst>
              <a:gd name="adj" fmla="val 329856"/>
            </a:avLst>
          </a:prstGeom>
          <a:solidFill>
            <a:srgbClr val="DABADD"/>
          </a:solidFill>
          <a:ln/>
        </p:spPr>
        <p:txBody>
          <a:bodyPr/>
          <a:lstStyle/>
          <a:p>
            <a:endParaRPr lang="en-IN"/>
          </a:p>
        </p:txBody>
      </p:sp>
      <p:sp>
        <p:nvSpPr>
          <p:cNvPr id="11" name="Shape 8"/>
          <p:cNvSpPr/>
          <p:nvPr/>
        </p:nvSpPr>
        <p:spPr>
          <a:xfrm>
            <a:off x="6413837" y="4236839"/>
            <a:ext cx="538520" cy="538520"/>
          </a:xfrm>
          <a:prstGeom prst="roundRect">
            <a:avLst>
              <a:gd name="adj" fmla="val 18670"/>
            </a:avLst>
          </a:prstGeom>
          <a:solidFill>
            <a:srgbClr val="F4D4F7"/>
          </a:solidFill>
          <a:ln w="7620">
            <a:solidFill>
              <a:srgbClr val="DABADD"/>
            </a:solidFill>
            <a:prstDash val="solid"/>
          </a:ln>
        </p:spPr>
        <p:txBody>
          <a:bodyPr/>
          <a:lstStyle/>
          <a:p>
            <a:endParaRPr lang="en-IN"/>
          </a:p>
        </p:txBody>
      </p:sp>
      <p:sp>
        <p:nvSpPr>
          <p:cNvPr id="12" name="Text 9"/>
          <p:cNvSpPr/>
          <p:nvPr/>
        </p:nvSpPr>
        <p:spPr>
          <a:xfrm>
            <a:off x="6598622" y="4337090"/>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650" dirty="0"/>
          </a:p>
        </p:txBody>
      </p:sp>
      <p:sp>
        <p:nvSpPr>
          <p:cNvPr id="13" name="Text 10"/>
          <p:cNvSpPr/>
          <p:nvPr/>
        </p:nvSpPr>
        <p:spPr>
          <a:xfrm>
            <a:off x="7999690" y="4206954"/>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2010</a:t>
            </a:r>
            <a:endParaRPr lang="en-US" sz="2200" dirty="0"/>
          </a:p>
        </p:txBody>
      </p:sp>
      <p:sp>
        <p:nvSpPr>
          <p:cNvPr id="14" name="Text 11"/>
          <p:cNvSpPr/>
          <p:nvPr/>
        </p:nvSpPr>
        <p:spPr>
          <a:xfrm>
            <a:off x="7999690" y="4702493"/>
            <a:ext cx="5792986"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Average 0-60 mph time: 3.5 seconds</a:t>
            </a:r>
            <a:endParaRPr lang="en-US" sz="1850" dirty="0"/>
          </a:p>
        </p:txBody>
      </p:sp>
      <p:sp>
        <p:nvSpPr>
          <p:cNvPr id="15" name="Shape 12"/>
          <p:cNvSpPr/>
          <p:nvPr/>
        </p:nvSpPr>
        <p:spPr>
          <a:xfrm>
            <a:off x="6921877" y="6087308"/>
            <a:ext cx="837724" cy="30480"/>
          </a:xfrm>
          <a:prstGeom prst="roundRect">
            <a:avLst>
              <a:gd name="adj" fmla="val 329856"/>
            </a:avLst>
          </a:prstGeom>
          <a:solidFill>
            <a:srgbClr val="DABADD"/>
          </a:solidFill>
          <a:ln/>
        </p:spPr>
        <p:txBody>
          <a:bodyPr/>
          <a:lstStyle/>
          <a:p>
            <a:endParaRPr lang="en-IN"/>
          </a:p>
        </p:txBody>
      </p:sp>
      <p:sp>
        <p:nvSpPr>
          <p:cNvPr id="16" name="Shape 13"/>
          <p:cNvSpPr/>
          <p:nvPr/>
        </p:nvSpPr>
        <p:spPr>
          <a:xfrm>
            <a:off x="6413837" y="5833348"/>
            <a:ext cx="538520" cy="538520"/>
          </a:xfrm>
          <a:prstGeom prst="roundRect">
            <a:avLst>
              <a:gd name="adj" fmla="val 18670"/>
            </a:avLst>
          </a:prstGeom>
          <a:solidFill>
            <a:srgbClr val="F4D4F7"/>
          </a:solidFill>
          <a:ln w="7620">
            <a:solidFill>
              <a:srgbClr val="DABADD"/>
            </a:solidFill>
            <a:prstDash val="solid"/>
          </a:ln>
        </p:spPr>
        <p:txBody>
          <a:bodyPr/>
          <a:lstStyle/>
          <a:p>
            <a:endParaRPr lang="en-IN"/>
          </a:p>
        </p:txBody>
      </p:sp>
      <p:sp>
        <p:nvSpPr>
          <p:cNvPr id="17" name="Text 14"/>
          <p:cNvSpPr/>
          <p:nvPr/>
        </p:nvSpPr>
        <p:spPr>
          <a:xfrm>
            <a:off x="6598622" y="5933599"/>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650" dirty="0"/>
          </a:p>
        </p:txBody>
      </p:sp>
      <p:sp>
        <p:nvSpPr>
          <p:cNvPr id="18" name="Text 15"/>
          <p:cNvSpPr/>
          <p:nvPr/>
        </p:nvSpPr>
        <p:spPr>
          <a:xfrm>
            <a:off x="7999690" y="5803463"/>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2020</a:t>
            </a:r>
            <a:endParaRPr lang="en-US" sz="2200" dirty="0"/>
          </a:p>
        </p:txBody>
      </p:sp>
      <p:sp>
        <p:nvSpPr>
          <p:cNvPr id="19" name="Text 16"/>
          <p:cNvSpPr/>
          <p:nvPr/>
        </p:nvSpPr>
        <p:spPr>
          <a:xfrm>
            <a:off x="7999690" y="6299002"/>
            <a:ext cx="5792986"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Average 0-60 mph time: 2.8 seconds</a:t>
            </a:r>
            <a:endParaRPr lang="en-US" sz="1850" dirty="0"/>
          </a:p>
        </p:txBody>
      </p:sp>
      <p:graphicFrame>
        <p:nvGraphicFramePr>
          <p:cNvPr id="20" name="Table 19">
            <a:extLst>
              <a:ext uri="{FF2B5EF4-FFF2-40B4-BE49-F238E27FC236}">
                <a16:creationId xmlns:a16="http://schemas.microsoft.com/office/drawing/2014/main" id="{FE4A5B5D-8E73-6C1B-4389-89E53871536B}"/>
              </a:ext>
            </a:extLst>
          </p:cNvPr>
          <p:cNvGraphicFramePr>
            <a:graphicFrameLocks noGrp="1"/>
          </p:cNvGraphicFramePr>
          <p:nvPr>
            <p:extLst>
              <p:ext uri="{D42A27DB-BD31-4B8C-83A1-F6EECF244321}">
                <p14:modId xmlns:p14="http://schemas.microsoft.com/office/powerpoint/2010/main" val="1229543565"/>
              </p:ext>
            </p:extLst>
          </p:nvPr>
        </p:nvGraphicFramePr>
        <p:xfrm>
          <a:off x="11236713" y="7375912"/>
          <a:ext cx="3259873" cy="718621"/>
        </p:xfrm>
        <a:graphic>
          <a:graphicData uri="http://schemas.openxmlformats.org/drawingml/2006/table">
            <a:tbl>
              <a:tblPr firstRow="1" bandRow="1">
                <a:tableStyleId>{5C22544A-7EE6-4342-B048-85BDC9FD1C3A}</a:tableStyleId>
              </a:tblPr>
              <a:tblGrid>
                <a:gridCol w="3259873">
                  <a:extLst>
                    <a:ext uri="{9D8B030D-6E8A-4147-A177-3AD203B41FA5}">
                      <a16:colId xmlns:a16="http://schemas.microsoft.com/office/drawing/2014/main" val="2046081338"/>
                    </a:ext>
                  </a:extLst>
                </a:gridCol>
              </a:tblGrid>
              <a:tr h="718621">
                <a:tc>
                  <a:txBody>
                    <a:bodyPr/>
                    <a:lstStyle/>
                    <a:p>
                      <a:endParaRPr lang="en-IN" dirty="0"/>
                    </a:p>
                  </a:txBody>
                  <a:tcPr>
                    <a:solidFill>
                      <a:schemeClr val="bg1"/>
                    </a:solidFill>
                  </a:tcPr>
                </a:tc>
                <a:extLst>
                  <a:ext uri="{0D108BD9-81ED-4DB2-BD59-A6C34878D82A}">
                    <a16:rowId xmlns:a16="http://schemas.microsoft.com/office/drawing/2014/main" val="2907789329"/>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4023" y="593408"/>
            <a:ext cx="9588103" cy="633651"/>
          </a:xfrm>
          <a:prstGeom prst="rect">
            <a:avLst/>
          </a:prstGeom>
          <a:noFill/>
          <a:ln/>
        </p:spPr>
        <p:txBody>
          <a:bodyPr wrap="none" lIns="0" tIns="0" rIns="0" bIns="0" rtlCol="0" anchor="t"/>
          <a:lstStyle/>
          <a:p>
            <a:pPr marL="0" indent="0">
              <a:lnSpc>
                <a:spcPts val="4950"/>
              </a:lnSpc>
              <a:buNone/>
            </a:pPr>
            <a:r>
              <a:rPr lang="en-US" sz="3950" kern="0" spc="-80" dirty="0">
                <a:solidFill>
                  <a:srgbClr val="D73AD7"/>
                </a:solidFill>
                <a:latin typeface="Source Serif Pro Semi Bold" pitchFamily="34" charset="0"/>
                <a:ea typeface="Source Serif Pro Semi Bold" pitchFamily="34" charset="-122"/>
                <a:cs typeface="Source Serif Pro Semi Bold" pitchFamily="34" charset="-120"/>
              </a:rPr>
              <a:t>Relationship Between Torque and Cylinders</a:t>
            </a:r>
            <a:endParaRPr lang="en-US" sz="3950" dirty="0"/>
          </a:p>
        </p:txBody>
      </p:sp>
      <p:pic>
        <p:nvPicPr>
          <p:cNvPr id="3" name="Image 0" descr="preencoded.png"/>
          <p:cNvPicPr>
            <a:picLocks noChangeAspect="1"/>
          </p:cNvPicPr>
          <p:nvPr/>
        </p:nvPicPr>
        <p:blipFill>
          <a:blip r:embed="rId3"/>
          <a:stretch>
            <a:fillRect/>
          </a:stretch>
        </p:blipFill>
        <p:spPr>
          <a:xfrm>
            <a:off x="3222665" y="1657826"/>
            <a:ext cx="1623774" cy="1221343"/>
          </a:xfrm>
          <a:prstGeom prst="rect">
            <a:avLst/>
          </a:prstGeom>
        </p:spPr>
      </p:pic>
      <p:sp>
        <p:nvSpPr>
          <p:cNvPr id="4" name="Text 1"/>
          <p:cNvSpPr/>
          <p:nvPr/>
        </p:nvSpPr>
        <p:spPr>
          <a:xfrm>
            <a:off x="3967163" y="2203847"/>
            <a:ext cx="134660" cy="430887"/>
          </a:xfrm>
          <a:prstGeom prst="rect">
            <a:avLst/>
          </a:prstGeom>
          <a:noFill/>
          <a:ln/>
        </p:spPr>
        <p:txBody>
          <a:bodyPr wrap="none" lIns="0" tIns="0" rIns="0" bIns="0" rtlCol="0" anchor="t"/>
          <a:lstStyle/>
          <a:p>
            <a:pPr marL="0" indent="0" algn="ctr">
              <a:lnSpc>
                <a:spcPts val="335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100" dirty="0"/>
          </a:p>
        </p:txBody>
      </p:sp>
      <p:sp>
        <p:nvSpPr>
          <p:cNvPr id="5" name="Text 2"/>
          <p:cNvSpPr/>
          <p:nvPr/>
        </p:nvSpPr>
        <p:spPr>
          <a:xfrm>
            <a:off x="5061823" y="1873210"/>
            <a:ext cx="1671042" cy="316825"/>
          </a:xfrm>
          <a:prstGeom prst="rect">
            <a:avLst/>
          </a:prstGeom>
          <a:noFill/>
          <a:ln/>
        </p:spPr>
        <p:txBody>
          <a:bodyPr wrap="none" lIns="0" tIns="0" rIns="0" bIns="0" rtlCol="0" anchor="t"/>
          <a:lstStyle/>
          <a:p>
            <a:pPr marL="0" indent="0" algn="l">
              <a:lnSpc>
                <a:spcPts val="2450"/>
              </a:lnSpc>
              <a:buNone/>
            </a:pPr>
            <a:r>
              <a:rPr lang="en-US" sz="1950" kern="0" spc="-40" dirty="0">
                <a:solidFill>
                  <a:srgbClr val="272525"/>
                </a:solidFill>
                <a:latin typeface="Source Serif Pro Semi Bold" pitchFamily="34" charset="0"/>
                <a:ea typeface="Source Serif Pro Semi Bold" pitchFamily="34" charset="-122"/>
                <a:cs typeface="Source Serif Pro Semi Bold" pitchFamily="34" charset="-120"/>
              </a:rPr>
              <a:t>V12</a:t>
            </a:r>
            <a:endParaRPr lang="en-US" sz="1950" dirty="0"/>
          </a:p>
        </p:txBody>
      </p:sp>
      <p:sp>
        <p:nvSpPr>
          <p:cNvPr id="6" name="Text 3"/>
          <p:cNvSpPr/>
          <p:nvPr/>
        </p:nvSpPr>
        <p:spPr>
          <a:xfrm>
            <a:off x="5061823" y="2319218"/>
            <a:ext cx="1671042" cy="344567"/>
          </a:xfrm>
          <a:prstGeom prst="rect">
            <a:avLst/>
          </a:prstGeom>
          <a:noFill/>
          <a:ln/>
        </p:spPr>
        <p:txBody>
          <a:bodyPr wrap="none" lIns="0" tIns="0" rIns="0" bIns="0" rtlCol="0" anchor="t"/>
          <a:lstStyle/>
          <a:p>
            <a:pPr marL="0" indent="0" algn="l">
              <a:lnSpc>
                <a:spcPts val="2700"/>
              </a:lnSpc>
              <a:buNone/>
            </a:pPr>
            <a:r>
              <a:rPr lang="en-US" sz="1650" kern="0" spc="-34" dirty="0">
                <a:solidFill>
                  <a:srgbClr val="272525"/>
                </a:solidFill>
                <a:latin typeface="Source Sans Pro" pitchFamily="34" charset="0"/>
                <a:ea typeface="Source Sans Pro" pitchFamily="34" charset="-122"/>
                <a:cs typeface="Source Sans Pro" pitchFamily="34" charset="-120"/>
              </a:rPr>
              <a:t>High-end supercars</a:t>
            </a:r>
            <a:endParaRPr lang="en-US" sz="1650" dirty="0"/>
          </a:p>
        </p:txBody>
      </p:sp>
      <p:sp>
        <p:nvSpPr>
          <p:cNvPr id="7" name="Shape 4"/>
          <p:cNvSpPr/>
          <p:nvPr/>
        </p:nvSpPr>
        <p:spPr>
          <a:xfrm>
            <a:off x="4900255" y="2890838"/>
            <a:ext cx="8922306" cy="15240"/>
          </a:xfrm>
          <a:prstGeom prst="roundRect">
            <a:avLst>
              <a:gd name="adj" fmla="val 593740"/>
            </a:avLst>
          </a:prstGeom>
          <a:solidFill>
            <a:srgbClr val="DABADD"/>
          </a:solidFill>
          <a:ln/>
        </p:spPr>
        <p:txBody>
          <a:bodyPr/>
          <a:lstStyle/>
          <a:p>
            <a:endParaRPr lang="en-IN"/>
          </a:p>
        </p:txBody>
      </p:sp>
      <p:pic>
        <p:nvPicPr>
          <p:cNvPr id="8" name="Image 1" descr="preencoded.png"/>
          <p:cNvPicPr>
            <a:picLocks noChangeAspect="1"/>
          </p:cNvPicPr>
          <p:nvPr/>
        </p:nvPicPr>
        <p:blipFill>
          <a:blip r:embed="rId4"/>
          <a:stretch>
            <a:fillRect/>
          </a:stretch>
        </p:blipFill>
        <p:spPr>
          <a:xfrm>
            <a:off x="2410658" y="2932986"/>
            <a:ext cx="3247668" cy="1221343"/>
          </a:xfrm>
          <a:prstGeom prst="rect">
            <a:avLst/>
          </a:prstGeom>
        </p:spPr>
      </p:pic>
      <p:sp>
        <p:nvSpPr>
          <p:cNvPr id="9" name="Text 5"/>
          <p:cNvSpPr/>
          <p:nvPr/>
        </p:nvSpPr>
        <p:spPr>
          <a:xfrm>
            <a:off x="3967043" y="3328154"/>
            <a:ext cx="134660" cy="430887"/>
          </a:xfrm>
          <a:prstGeom prst="rect">
            <a:avLst/>
          </a:prstGeom>
          <a:noFill/>
          <a:ln/>
        </p:spPr>
        <p:txBody>
          <a:bodyPr wrap="none" lIns="0" tIns="0" rIns="0" bIns="0" rtlCol="0" anchor="t"/>
          <a:lstStyle/>
          <a:p>
            <a:pPr marL="0" indent="0" algn="ctr">
              <a:lnSpc>
                <a:spcPts val="335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100" dirty="0"/>
          </a:p>
        </p:txBody>
      </p:sp>
      <p:sp>
        <p:nvSpPr>
          <p:cNvPr id="10" name="Text 6"/>
          <p:cNvSpPr/>
          <p:nvPr/>
        </p:nvSpPr>
        <p:spPr>
          <a:xfrm>
            <a:off x="5873710" y="3148370"/>
            <a:ext cx="1733907" cy="316825"/>
          </a:xfrm>
          <a:prstGeom prst="rect">
            <a:avLst/>
          </a:prstGeom>
          <a:noFill/>
          <a:ln/>
        </p:spPr>
        <p:txBody>
          <a:bodyPr wrap="none" lIns="0" tIns="0" rIns="0" bIns="0" rtlCol="0" anchor="t"/>
          <a:lstStyle/>
          <a:p>
            <a:pPr marL="0" indent="0" algn="l">
              <a:lnSpc>
                <a:spcPts val="2450"/>
              </a:lnSpc>
              <a:buNone/>
            </a:pPr>
            <a:r>
              <a:rPr lang="en-US" sz="1950" kern="0" spc="-40" dirty="0">
                <a:solidFill>
                  <a:srgbClr val="272525"/>
                </a:solidFill>
                <a:latin typeface="Source Serif Pro Semi Bold" pitchFamily="34" charset="0"/>
                <a:ea typeface="Source Serif Pro Semi Bold" pitchFamily="34" charset="-122"/>
                <a:cs typeface="Source Serif Pro Semi Bold" pitchFamily="34" charset="-120"/>
              </a:rPr>
              <a:t>V10</a:t>
            </a:r>
            <a:endParaRPr lang="en-US" sz="1950" dirty="0"/>
          </a:p>
        </p:txBody>
      </p:sp>
      <p:sp>
        <p:nvSpPr>
          <p:cNvPr id="11" name="Text 7"/>
          <p:cNvSpPr/>
          <p:nvPr/>
        </p:nvSpPr>
        <p:spPr>
          <a:xfrm>
            <a:off x="5873710" y="3594378"/>
            <a:ext cx="1733907" cy="344567"/>
          </a:xfrm>
          <a:prstGeom prst="rect">
            <a:avLst/>
          </a:prstGeom>
          <a:noFill/>
          <a:ln/>
        </p:spPr>
        <p:txBody>
          <a:bodyPr wrap="none" lIns="0" tIns="0" rIns="0" bIns="0" rtlCol="0" anchor="t"/>
          <a:lstStyle/>
          <a:p>
            <a:pPr marL="0" indent="0" algn="l">
              <a:lnSpc>
                <a:spcPts val="2700"/>
              </a:lnSpc>
              <a:buNone/>
            </a:pPr>
            <a:r>
              <a:rPr lang="en-US" sz="1650" kern="0" spc="-34" dirty="0">
                <a:solidFill>
                  <a:srgbClr val="272525"/>
                </a:solidFill>
                <a:latin typeface="Source Sans Pro" pitchFamily="34" charset="0"/>
                <a:ea typeface="Source Sans Pro" pitchFamily="34" charset="-122"/>
                <a:cs typeface="Source Sans Pro" pitchFamily="34" charset="-120"/>
              </a:rPr>
              <a:t>Powerful sports cars</a:t>
            </a:r>
            <a:endParaRPr lang="en-US" sz="1650" dirty="0"/>
          </a:p>
        </p:txBody>
      </p:sp>
      <p:sp>
        <p:nvSpPr>
          <p:cNvPr id="12" name="Shape 8"/>
          <p:cNvSpPr/>
          <p:nvPr/>
        </p:nvSpPr>
        <p:spPr>
          <a:xfrm>
            <a:off x="5712143" y="4165997"/>
            <a:ext cx="8110418" cy="15240"/>
          </a:xfrm>
          <a:prstGeom prst="roundRect">
            <a:avLst>
              <a:gd name="adj" fmla="val 593740"/>
            </a:avLst>
          </a:prstGeom>
          <a:solidFill>
            <a:srgbClr val="DABADD"/>
          </a:solidFill>
          <a:ln/>
        </p:spPr>
        <p:txBody>
          <a:bodyPr/>
          <a:lstStyle/>
          <a:p>
            <a:endParaRPr lang="en-IN"/>
          </a:p>
        </p:txBody>
      </p:sp>
      <p:pic>
        <p:nvPicPr>
          <p:cNvPr id="13" name="Image 2" descr="preencoded.png"/>
          <p:cNvPicPr>
            <a:picLocks noChangeAspect="1"/>
          </p:cNvPicPr>
          <p:nvPr/>
        </p:nvPicPr>
        <p:blipFill>
          <a:blip r:embed="rId5"/>
          <a:stretch>
            <a:fillRect/>
          </a:stretch>
        </p:blipFill>
        <p:spPr>
          <a:xfrm>
            <a:off x="1598771" y="4208145"/>
            <a:ext cx="4871561" cy="1221343"/>
          </a:xfrm>
          <a:prstGeom prst="rect">
            <a:avLst/>
          </a:prstGeom>
        </p:spPr>
      </p:pic>
      <p:sp>
        <p:nvSpPr>
          <p:cNvPr id="14" name="Text 9"/>
          <p:cNvSpPr/>
          <p:nvPr/>
        </p:nvSpPr>
        <p:spPr>
          <a:xfrm>
            <a:off x="3967163" y="4603313"/>
            <a:ext cx="134660" cy="430887"/>
          </a:xfrm>
          <a:prstGeom prst="rect">
            <a:avLst/>
          </a:prstGeom>
          <a:noFill/>
          <a:ln/>
        </p:spPr>
        <p:txBody>
          <a:bodyPr wrap="none" lIns="0" tIns="0" rIns="0" bIns="0" rtlCol="0" anchor="t"/>
          <a:lstStyle/>
          <a:p>
            <a:pPr marL="0" indent="0" algn="ctr">
              <a:lnSpc>
                <a:spcPts val="335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100" dirty="0"/>
          </a:p>
        </p:txBody>
      </p:sp>
      <p:sp>
        <p:nvSpPr>
          <p:cNvPr id="15" name="Text 10"/>
          <p:cNvSpPr/>
          <p:nvPr/>
        </p:nvSpPr>
        <p:spPr>
          <a:xfrm>
            <a:off x="6685717" y="4423529"/>
            <a:ext cx="1952268" cy="316825"/>
          </a:xfrm>
          <a:prstGeom prst="rect">
            <a:avLst/>
          </a:prstGeom>
          <a:noFill/>
          <a:ln/>
        </p:spPr>
        <p:txBody>
          <a:bodyPr wrap="none" lIns="0" tIns="0" rIns="0" bIns="0" rtlCol="0" anchor="t"/>
          <a:lstStyle/>
          <a:p>
            <a:pPr marL="0" indent="0" algn="l">
              <a:lnSpc>
                <a:spcPts val="2450"/>
              </a:lnSpc>
              <a:buNone/>
            </a:pPr>
            <a:r>
              <a:rPr lang="en-US" sz="1950" kern="0" spc="-40" dirty="0">
                <a:solidFill>
                  <a:srgbClr val="272525"/>
                </a:solidFill>
                <a:latin typeface="Source Serif Pro Semi Bold" pitchFamily="34" charset="0"/>
                <a:ea typeface="Source Serif Pro Semi Bold" pitchFamily="34" charset="-122"/>
                <a:cs typeface="Source Serif Pro Semi Bold" pitchFamily="34" charset="-120"/>
              </a:rPr>
              <a:t>Inline 6</a:t>
            </a:r>
            <a:endParaRPr lang="en-US" sz="1950" dirty="0"/>
          </a:p>
        </p:txBody>
      </p:sp>
      <p:sp>
        <p:nvSpPr>
          <p:cNvPr id="16" name="Text 11"/>
          <p:cNvSpPr/>
          <p:nvPr/>
        </p:nvSpPr>
        <p:spPr>
          <a:xfrm>
            <a:off x="6685717" y="4869537"/>
            <a:ext cx="1952268" cy="344567"/>
          </a:xfrm>
          <a:prstGeom prst="rect">
            <a:avLst/>
          </a:prstGeom>
          <a:noFill/>
          <a:ln/>
        </p:spPr>
        <p:txBody>
          <a:bodyPr wrap="none" lIns="0" tIns="0" rIns="0" bIns="0" rtlCol="0" anchor="t"/>
          <a:lstStyle/>
          <a:p>
            <a:pPr marL="0" indent="0" algn="l">
              <a:lnSpc>
                <a:spcPts val="2700"/>
              </a:lnSpc>
              <a:buNone/>
            </a:pPr>
            <a:r>
              <a:rPr lang="en-US" sz="1650" kern="0" spc="-34" dirty="0">
                <a:solidFill>
                  <a:srgbClr val="272525"/>
                </a:solidFill>
                <a:latin typeface="Source Sans Pro" pitchFamily="34" charset="0"/>
                <a:ea typeface="Source Sans Pro" pitchFamily="34" charset="-122"/>
                <a:cs typeface="Source Sans Pro" pitchFamily="34" charset="-120"/>
              </a:rPr>
              <a:t>Balanced performance</a:t>
            </a:r>
            <a:endParaRPr lang="en-US" sz="1650" dirty="0"/>
          </a:p>
        </p:txBody>
      </p:sp>
      <p:sp>
        <p:nvSpPr>
          <p:cNvPr id="17" name="Shape 12"/>
          <p:cNvSpPr/>
          <p:nvPr/>
        </p:nvSpPr>
        <p:spPr>
          <a:xfrm>
            <a:off x="6524149" y="5441156"/>
            <a:ext cx="7298412" cy="15240"/>
          </a:xfrm>
          <a:prstGeom prst="roundRect">
            <a:avLst>
              <a:gd name="adj" fmla="val 593740"/>
            </a:avLst>
          </a:prstGeom>
          <a:solidFill>
            <a:srgbClr val="DABADD"/>
          </a:solidFill>
          <a:ln/>
        </p:spPr>
        <p:txBody>
          <a:bodyPr/>
          <a:lstStyle/>
          <a:p>
            <a:endParaRPr lang="en-IN"/>
          </a:p>
        </p:txBody>
      </p:sp>
      <p:pic>
        <p:nvPicPr>
          <p:cNvPr id="18" name="Image 3" descr="preencoded.png"/>
          <p:cNvPicPr>
            <a:picLocks noChangeAspect="1"/>
          </p:cNvPicPr>
          <p:nvPr/>
        </p:nvPicPr>
        <p:blipFill>
          <a:blip r:embed="rId6"/>
          <a:stretch>
            <a:fillRect/>
          </a:stretch>
        </p:blipFill>
        <p:spPr>
          <a:xfrm>
            <a:off x="786765" y="5483304"/>
            <a:ext cx="6495455" cy="1221343"/>
          </a:xfrm>
          <a:prstGeom prst="rect">
            <a:avLst/>
          </a:prstGeom>
        </p:spPr>
      </p:pic>
      <p:sp>
        <p:nvSpPr>
          <p:cNvPr id="19" name="Text 13"/>
          <p:cNvSpPr/>
          <p:nvPr/>
        </p:nvSpPr>
        <p:spPr>
          <a:xfrm>
            <a:off x="3967043" y="5878473"/>
            <a:ext cx="134660" cy="430887"/>
          </a:xfrm>
          <a:prstGeom prst="rect">
            <a:avLst/>
          </a:prstGeom>
          <a:noFill/>
          <a:ln/>
        </p:spPr>
        <p:txBody>
          <a:bodyPr wrap="none" lIns="0" tIns="0" rIns="0" bIns="0" rtlCol="0" anchor="t"/>
          <a:lstStyle/>
          <a:p>
            <a:pPr marL="0" indent="0" algn="ctr">
              <a:lnSpc>
                <a:spcPts val="335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4</a:t>
            </a:r>
            <a:endParaRPr lang="en-US" sz="2100" dirty="0"/>
          </a:p>
        </p:txBody>
      </p:sp>
      <p:sp>
        <p:nvSpPr>
          <p:cNvPr id="20" name="Text 14"/>
          <p:cNvSpPr/>
          <p:nvPr/>
        </p:nvSpPr>
        <p:spPr>
          <a:xfrm>
            <a:off x="7497604" y="5698688"/>
            <a:ext cx="1667589" cy="316825"/>
          </a:xfrm>
          <a:prstGeom prst="rect">
            <a:avLst/>
          </a:prstGeom>
          <a:noFill/>
          <a:ln/>
        </p:spPr>
        <p:txBody>
          <a:bodyPr wrap="none" lIns="0" tIns="0" rIns="0" bIns="0" rtlCol="0" anchor="t"/>
          <a:lstStyle/>
          <a:p>
            <a:pPr marL="0" indent="0" algn="l">
              <a:lnSpc>
                <a:spcPts val="2450"/>
              </a:lnSpc>
              <a:buNone/>
            </a:pPr>
            <a:r>
              <a:rPr lang="en-US" sz="1950" kern="0" spc="-40" dirty="0">
                <a:solidFill>
                  <a:srgbClr val="272525"/>
                </a:solidFill>
                <a:latin typeface="Source Serif Pro Semi Bold" pitchFamily="34" charset="0"/>
                <a:ea typeface="Source Serif Pro Semi Bold" pitchFamily="34" charset="-122"/>
                <a:cs typeface="Source Serif Pro Semi Bold" pitchFamily="34" charset="-120"/>
              </a:rPr>
              <a:t>Inline 4</a:t>
            </a:r>
            <a:endParaRPr lang="en-US" sz="1950" dirty="0"/>
          </a:p>
        </p:txBody>
      </p:sp>
      <p:sp>
        <p:nvSpPr>
          <p:cNvPr id="21" name="Text 15"/>
          <p:cNvSpPr/>
          <p:nvPr/>
        </p:nvSpPr>
        <p:spPr>
          <a:xfrm>
            <a:off x="7497604" y="6144697"/>
            <a:ext cx="1667589" cy="344567"/>
          </a:xfrm>
          <a:prstGeom prst="rect">
            <a:avLst/>
          </a:prstGeom>
          <a:noFill/>
          <a:ln/>
        </p:spPr>
        <p:txBody>
          <a:bodyPr wrap="none" lIns="0" tIns="0" rIns="0" bIns="0" rtlCol="0" anchor="t"/>
          <a:lstStyle/>
          <a:p>
            <a:pPr marL="0" indent="0" algn="l">
              <a:lnSpc>
                <a:spcPts val="2700"/>
              </a:lnSpc>
              <a:buNone/>
            </a:pPr>
            <a:r>
              <a:rPr lang="en-US" sz="1650" kern="0" spc="-34" dirty="0">
                <a:solidFill>
                  <a:srgbClr val="272525"/>
                </a:solidFill>
                <a:latin typeface="Source Sans Pro" pitchFamily="34" charset="0"/>
                <a:ea typeface="Source Sans Pro" pitchFamily="34" charset="-122"/>
                <a:cs typeface="Source Sans Pro" pitchFamily="34" charset="-120"/>
              </a:rPr>
              <a:t>Efficient sports cars</a:t>
            </a:r>
            <a:endParaRPr lang="en-US" sz="1650" dirty="0"/>
          </a:p>
        </p:txBody>
      </p:sp>
      <p:sp>
        <p:nvSpPr>
          <p:cNvPr id="22" name="Text 16"/>
          <p:cNvSpPr/>
          <p:nvPr/>
        </p:nvSpPr>
        <p:spPr>
          <a:xfrm>
            <a:off x="754023" y="6946940"/>
            <a:ext cx="13122354" cy="689134"/>
          </a:xfrm>
          <a:prstGeom prst="rect">
            <a:avLst/>
          </a:prstGeom>
          <a:noFill/>
          <a:ln/>
        </p:spPr>
        <p:txBody>
          <a:bodyPr wrap="square" lIns="0" tIns="0" rIns="0" bIns="0" rtlCol="0" anchor="t"/>
          <a:lstStyle/>
          <a:p>
            <a:pPr marL="0" indent="0">
              <a:lnSpc>
                <a:spcPts val="2700"/>
              </a:lnSpc>
              <a:buNone/>
            </a:pPr>
            <a:r>
              <a:rPr lang="en-US" sz="1650" kern="0" spc="-34" dirty="0">
                <a:solidFill>
                  <a:srgbClr val="272525"/>
                </a:solidFill>
                <a:latin typeface="Source Sans Pro" pitchFamily="34" charset="0"/>
                <a:ea typeface="Source Sans Pro" pitchFamily="34" charset="-122"/>
                <a:cs typeface="Source Sans Pro" pitchFamily="34" charset="-120"/>
              </a:rPr>
              <a:t>We'll explore how the number of engine cylinders correlates with torque output, revealing insights into performance segmentation and engineering approaches across the sports car market.</a:t>
            </a:r>
            <a:endParaRPr lang="en-US" sz="1650" dirty="0"/>
          </a:p>
        </p:txBody>
      </p:sp>
      <p:graphicFrame>
        <p:nvGraphicFramePr>
          <p:cNvPr id="23" name="Table 22">
            <a:extLst>
              <a:ext uri="{FF2B5EF4-FFF2-40B4-BE49-F238E27FC236}">
                <a16:creationId xmlns:a16="http://schemas.microsoft.com/office/drawing/2014/main" id="{4F427474-13D0-9864-F59A-D5D53D7D0808}"/>
              </a:ext>
            </a:extLst>
          </p:cNvPr>
          <p:cNvGraphicFramePr>
            <a:graphicFrameLocks noGrp="1"/>
          </p:cNvGraphicFramePr>
          <p:nvPr>
            <p:extLst>
              <p:ext uri="{D42A27DB-BD31-4B8C-83A1-F6EECF244321}">
                <p14:modId xmlns:p14="http://schemas.microsoft.com/office/powerpoint/2010/main" val="3804864357"/>
              </p:ext>
            </p:extLst>
          </p:nvPr>
        </p:nvGraphicFramePr>
        <p:xfrm>
          <a:off x="11114049" y="7543959"/>
          <a:ext cx="3435310" cy="549791"/>
        </p:xfrm>
        <a:graphic>
          <a:graphicData uri="http://schemas.openxmlformats.org/drawingml/2006/table">
            <a:tbl>
              <a:tblPr firstRow="1" bandRow="1">
                <a:tableStyleId>{5C22544A-7EE6-4342-B048-85BDC9FD1C3A}</a:tableStyleId>
              </a:tblPr>
              <a:tblGrid>
                <a:gridCol w="3435310">
                  <a:extLst>
                    <a:ext uri="{9D8B030D-6E8A-4147-A177-3AD203B41FA5}">
                      <a16:colId xmlns:a16="http://schemas.microsoft.com/office/drawing/2014/main" val="1468234966"/>
                    </a:ext>
                  </a:extLst>
                </a:gridCol>
              </a:tblGrid>
              <a:tr h="549791">
                <a:tc>
                  <a:txBody>
                    <a:bodyPr/>
                    <a:lstStyle/>
                    <a:p>
                      <a:endParaRPr lang="en-IN" dirty="0"/>
                    </a:p>
                  </a:txBody>
                  <a:tcPr>
                    <a:solidFill>
                      <a:schemeClr val="bg1"/>
                    </a:solidFill>
                  </a:tcPr>
                </a:tc>
                <a:extLst>
                  <a:ext uri="{0D108BD9-81ED-4DB2-BD59-A6C34878D82A}">
                    <a16:rowId xmlns:a16="http://schemas.microsoft.com/office/drawing/2014/main" val="3131624870"/>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157564" y="2829"/>
            <a:ext cx="2251984" cy="2119211"/>
            <a:chOff x="-648769" y="2358"/>
            <a:chExt cx="1876653" cy="1766008"/>
          </a:xfrm>
        </p:grpSpPr>
        <p:sp>
          <p:nvSpPr>
            <p:cNvPr id="11" name="Freeform: Shape 10">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284635" y="7240399"/>
            <a:ext cx="774442" cy="77444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12123" y="6865329"/>
            <a:ext cx="2714358" cy="1364269"/>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18AB6CA9-D4C3-CE1C-E75D-6C1E43ABE365}"/>
              </a:ext>
            </a:extLst>
          </p:cNvPr>
          <p:cNvPicPr>
            <a:picLocks noChangeAspect="1"/>
          </p:cNvPicPr>
          <p:nvPr/>
        </p:nvPicPr>
        <p:blipFill>
          <a:blip r:embed="rId2"/>
          <a:stretch>
            <a:fillRect/>
          </a:stretch>
        </p:blipFill>
        <p:spPr>
          <a:xfrm>
            <a:off x="1399023" y="772160"/>
            <a:ext cx="11832353" cy="6685278"/>
          </a:xfrm>
          <a:prstGeom prst="rect">
            <a:avLst/>
          </a:prstGeom>
          <a:ln>
            <a:noFill/>
          </a:ln>
        </p:spPr>
      </p:pic>
    </p:spTree>
    <p:extLst>
      <p:ext uri="{BB962C8B-B14F-4D97-AF65-F5344CB8AC3E}">
        <p14:creationId xmlns:p14="http://schemas.microsoft.com/office/powerpoint/2010/main" val="3750690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451387" y="-304404"/>
            <a:ext cx="2193165" cy="1652386"/>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69969" y="506575"/>
            <a:ext cx="774441" cy="77444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2052178" y="786168"/>
            <a:ext cx="824966" cy="82496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227971" y="0"/>
            <a:ext cx="3402429" cy="1777004"/>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571612" y="7338601"/>
            <a:ext cx="1793416" cy="8909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1CAFE783-7199-E7F4-03B1-98466EA77562}"/>
              </a:ext>
            </a:extLst>
          </p:cNvPr>
          <p:cNvPicPr>
            <a:picLocks noChangeAspect="1"/>
          </p:cNvPicPr>
          <p:nvPr/>
        </p:nvPicPr>
        <p:blipFill>
          <a:blip r:embed="rId2"/>
          <a:stretch>
            <a:fillRect/>
          </a:stretch>
        </p:blipFill>
        <p:spPr>
          <a:xfrm>
            <a:off x="1372729" y="772160"/>
            <a:ext cx="11884940" cy="6685278"/>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124896" y="7743771"/>
            <a:ext cx="977883" cy="48582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639395B5-6809-17B4-19AF-B902A2438FCF}"/>
              </a:ext>
            </a:extLst>
          </p:cNvPr>
          <p:cNvGraphicFramePr>
            <a:graphicFrameLocks noGrp="1"/>
          </p:cNvGraphicFramePr>
          <p:nvPr>
            <p:extLst>
              <p:ext uri="{D42A27DB-BD31-4B8C-83A1-F6EECF244321}">
                <p14:modId xmlns:p14="http://schemas.microsoft.com/office/powerpoint/2010/main" val="1237280354"/>
              </p:ext>
            </p:extLst>
          </p:nvPr>
        </p:nvGraphicFramePr>
        <p:xfrm>
          <a:off x="1372729" y="238276"/>
          <a:ext cx="9753600" cy="370840"/>
        </p:xfrm>
        <a:graphic>
          <a:graphicData uri="http://schemas.openxmlformats.org/drawingml/2006/table">
            <a:tbl>
              <a:tblPr firstRow="1" bandRow="1">
                <a:tableStyleId>{5C22544A-7EE6-4342-B048-85BDC9FD1C3A}</a:tableStyleId>
              </a:tblPr>
              <a:tblGrid>
                <a:gridCol w="9753600">
                  <a:extLst>
                    <a:ext uri="{9D8B030D-6E8A-4147-A177-3AD203B41FA5}">
                      <a16:colId xmlns:a16="http://schemas.microsoft.com/office/drawing/2014/main" val="89167022"/>
                    </a:ext>
                  </a:extLst>
                </a:gridCol>
              </a:tblGrid>
              <a:tr h="370840">
                <a:tc>
                  <a:txBody>
                    <a:bodyPr/>
                    <a:lstStyle/>
                    <a:p>
                      <a:r>
                        <a:rPr lang="en-US" sz="1800" b="1" kern="1200" dirty="0">
                          <a:solidFill>
                            <a:schemeClr val="lt1"/>
                          </a:solidFill>
                          <a:effectLst/>
                          <a:latin typeface="+mn-lt"/>
                          <a:ea typeface="+mn-ea"/>
                          <a:cs typeface="+mn-cs"/>
                        </a:rPr>
                        <a:t>Cars with average time for getting speed </a:t>
                      </a:r>
                      <a:r>
                        <a:rPr lang="en-US" sz="1800" b="1" kern="1200" dirty="0" err="1">
                          <a:solidFill>
                            <a:schemeClr val="lt1"/>
                          </a:solidFill>
                          <a:effectLst/>
                          <a:latin typeface="+mn-lt"/>
                          <a:ea typeface="+mn-ea"/>
                          <a:cs typeface="+mn-cs"/>
                        </a:rPr>
                        <a:t>upto</a:t>
                      </a:r>
                      <a:r>
                        <a:rPr lang="en-US" sz="1800" b="1" kern="1200" dirty="0">
                          <a:solidFill>
                            <a:schemeClr val="lt1"/>
                          </a:solidFill>
                          <a:effectLst/>
                          <a:latin typeface="+mn-lt"/>
                          <a:ea typeface="+mn-ea"/>
                          <a:cs typeface="+mn-cs"/>
                        </a:rPr>
                        <a:t> 60 MPH</a:t>
                      </a:r>
                      <a:endParaRPr lang="en-IN" dirty="0"/>
                    </a:p>
                  </a:txBody>
                  <a:tcPr>
                    <a:solidFill>
                      <a:schemeClr val="tx1"/>
                    </a:solidFill>
                  </a:tcPr>
                </a:tc>
                <a:extLst>
                  <a:ext uri="{0D108BD9-81ED-4DB2-BD59-A6C34878D82A}">
                    <a16:rowId xmlns:a16="http://schemas.microsoft.com/office/drawing/2014/main" val="3705502254"/>
                  </a:ext>
                </a:extLst>
              </a:tr>
            </a:tbl>
          </a:graphicData>
        </a:graphic>
      </p:graphicFrame>
    </p:spTree>
    <p:extLst>
      <p:ext uri="{BB962C8B-B14F-4D97-AF65-F5344CB8AC3E}">
        <p14:creationId xmlns:p14="http://schemas.microsoft.com/office/powerpoint/2010/main" val="1861933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34</TotalTime>
  <Words>444</Words>
  <Application>Microsoft Office PowerPoint</Application>
  <PresentationFormat>Custom</PresentationFormat>
  <Paragraphs>74</Paragraphs>
  <Slides>14</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Source Sans Pro</vt:lpstr>
      <vt:lpstr>Source Serif Pro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Aditya raj singh</cp:lastModifiedBy>
  <cp:revision>2</cp:revision>
  <dcterms:created xsi:type="dcterms:W3CDTF">2024-11-18T19:34:58Z</dcterms:created>
  <dcterms:modified xsi:type="dcterms:W3CDTF">2024-11-18T20:10:24Z</dcterms:modified>
</cp:coreProperties>
</file>